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7" r:id="rId5"/>
    <p:sldId id="352" r:id="rId6"/>
    <p:sldId id="353" r:id="rId7"/>
    <p:sldId id="337" r:id="rId8"/>
    <p:sldId id="339" r:id="rId9"/>
    <p:sldId id="341" r:id="rId10"/>
    <p:sldId id="343" r:id="rId11"/>
    <p:sldId id="345" r:id="rId12"/>
    <p:sldId id="347" r:id="rId13"/>
    <p:sldId id="344" r:id="rId14"/>
    <p:sldId id="314" r:id="rId15"/>
    <p:sldId id="287" r:id="rId16"/>
    <p:sldId id="288" r:id="rId17"/>
    <p:sldId id="305" r:id="rId18"/>
    <p:sldId id="307" r:id="rId19"/>
    <p:sldId id="321" r:id="rId20"/>
    <p:sldId id="322" r:id="rId21"/>
    <p:sldId id="323" r:id="rId22"/>
    <p:sldId id="326" r:id="rId23"/>
    <p:sldId id="327" r:id="rId24"/>
    <p:sldId id="328" r:id="rId25"/>
    <p:sldId id="354" r:id="rId26"/>
    <p:sldId id="351" r:id="rId27"/>
    <p:sldId id="358" r:id="rId28"/>
    <p:sldId id="363" r:id="rId29"/>
    <p:sldId id="355" r:id="rId30"/>
    <p:sldId id="367" r:id="rId31"/>
    <p:sldId id="357" r:id="rId32"/>
    <p:sldId id="361" r:id="rId33"/>
    <p:sldId id="362" r:id="rId34"/>
    <p:sldId id="364" r:id="rId35"/>
    <p:sldId id="359" r:id="rId36"/>
    <p:sldId id="360" r:id="rId37"/>
    <p:sldId id="356" r:id="rId38"/>
    <p:sldId id="366" r:id="rId39"/>
    <p:sldId id="368" r:id="rId40"/>
    <p:sldId id="369" r:id="rId4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0" autoAdjust="0"/>
    <p:restoredTop sz="94660"/>
  </p:normalViewPr>
  <p:slideViewPr>
    <p:cSldViewPr>
      <p:cViewPr>
        <p:scale>
          <a:sx n="73" d="100"/>
          <a:sy n="73" d="100"/>
        </p:scale>
        <p:origin x="-2010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D981A-D42D-48D9-A65C-7591D5A53945}" type="doc">
      <dgm:prSet loTypeId="urn:microsoft.com/office/officeart/2005/8/layout/hProcess3" loCatId="process" qsTypeId="urn:microsoft.com/office/officeart/2005/8/quickstyle/simple1" qsCatId="simple" csTypeId="urn:microsoft.com/office/officeart/2005/8/colors/colorful1#1" csCatId="colorful" phldr="1"/>
      <dgm:spPr/>
    </dgm:pt>
    <dgm:pt modelId="{3C189E47-0698-45B4-AFBE-F0D1E80FBAD3}" type="pres">
      <dgm:prSet presAssocID="{407D981A-D42D-48D9-A65C-7591D5A53945}" presName="Name0" presStyleCnt="0">
        <dgm:presLayoutVars>
          <dgm:dir/>
          <dgm:animLvl val="lvl"/>
          <dgm:resizeHandles val="exact"/>
        </dgm:presLayoutVars>
      </dgm:prSet>
      <dgm:spPr/>
    </dgm:pt>
    <dgm:pt modelId="{E72FFC64-1D8D-4BD3-83A1-4F2C54EBDCCE}" type="pres">
      <dgm:prSet presAssocID="{407D981A-D42D-48D9-A65C-7591D5A53945}" presName="dummy" presStyleCnt="0"/>
      <dgm:spPr/>
    </dgm:pt>
    <dgm:pt modelId="{E51C5B9B-D493-4719-9378-86F41D84F4E5}" type="pres">
      <dgm:prSet presAssocID="{407D981A-D42D-48D9-A65C-7591D5A53945}" presName="linH" presStyleCnt="0"/>
      <dgm:spPr/>
    </dgm:pt>
    <dgm:pt modelId="{F8818CF8-5829-4BD1-86C0-8A35E3BE5F74}" type="pres">
      <dgm:prSet presAssocID="{407D981A-D42D-48D9-A65C-7591D5A53945}" presName="padding1" presStyleCnt="0"/>
      <dgm:spPr/>
    </dgm:pt>
    <dgm:pt modelId="{DCC4D0FA-FF30-4B0C-880D-1D333DC54F35}" type="pres">
      <dgm:prSet presAssocID="{407D981A-D42D-48D9-A65C-7591D5A53945}" presName="padding2" presStyleCnt="0"/>
      <dgm:spPr/>
    </dgm:pt>
    <dgm:pt modelId="{54D35FD4-BA1F-471D-9CA3-39473F726DD6}" type="pres">
      <dgm:prSet presAssocID="{407D981A-D42D-48D9-A65C-7591D5A53945}" presName="negArrow" presStyleCnt="0"/>
      <dgm:spPr/>
    </dgm:pt>
    <dgm:pt modelId="{40555BEE-E668-46AA-8C22-E70E4654E107}" type="pres">
      <dgm:prSet presAssocID="{407D981A-D42D-48D9-A65C-7591D5A53945}" presName="backgroundArrow" presStyleLbl="node1" presStyleIdx="0" presStyleCnt="1" custAng="2124523" custLinFactNeighborX="13975" custLinFactNeighborY="11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156EBAAC-2F24-4745-ACF3-7A8DB869C43F}" type="presOf" srcId="{407D981A-D42D-48D9-A65C-7591D5A53945}" destId="{3C189E47-0698-45B4-AFBE-F0D1E80FBAD3}" srcOrd="0" destOrd="0" presId="urn:microsoft.com/office/officeart/2005/8/layout/hProcess3"/>
    <dgm:cxn modelId="{5419CB74-FA38-CC40-83A3-4C2CB049985C}" type="presParOf" srcId="{3C189E47-0698-45B4-AFBE-F0D1E80FBAD3}" destId="{E72FFC64-1D8D-4BD3-83A1-4F2C54EBDCCE}" srcOrd="0" destOrd="0" presId="urn:microsoft.com/office/officeart/2005/8/layout/hProcess3"/>
    <dgm:cxn modelId="{39C17650-C476-F342-8C52-144B96A51E25}" type="presParOf" srcId="{3C189E47-0698-45B4-AFBE-F0D1E80FBAD3}" destId="{E51C5B9B-D493-4719-9378-86F41D84F4E5}" srcOrd="1" destOrd="0" presId="urn:microsoft.com/office/officeart/2005/8/layout/hProcess3"/>
    <dgm:cxn modelId="{8D2DB063-DFE3-CE4C-B5DB-2B994D2F4D7C}" type="presParOf" srcId="{E51C5B9B-D493-4719-9378-86F41D84F4E5}" destId="{F8818CF8-5829-4BD1-86C0-8A35E3BE5F74}" srcOrd="0" destOrd="0" presId="urn:microsoft.com/office/officeart/2005/8/layout/hProcess3"/>
    <dgm:cxn modelId="{E796FAA1-158A-C64B-87F8-495F818E5D4A}" type="presParOf" srcId="{E51C5B9B-D493-4719-9378-86F41D84F4E5}" destId="{DCC4D0FA-FF30-4B0C-880D-1D333DC54F35}" srcOrd="1" destOrd="0" presId="urn:microsoft.com/office/officeart/2005/8/layout/hProcess3"/>
    <dgm:cxn modelId="{B6892522-D62C-C848-8AFA-9C92EE0C71CE}" type="presParOf" srcId="{E51C5B9B-D493-4719-9378-86F41D84F4E5}" destId="{54D35FD4-BA1F-471D-9CA3-39473F726DD6}" srcOrd="2" destOrd="0" presId="urn:microsoft.com/office/officeart/2005/8/layout/hProcess3"/>
    <dgm:cxn modelId="{70DBDAB0-863C-DA48-81A7-C9350A27BD6D}" type="presParOf" srcId="{E51C5B9B-D493-4719-9378-86F41D84F4E5}" destId="{40555BEE-E668-46AA-8C22-E70E4654E107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55BEE-E668-46AA-8C22-E70E4654E107}">
      <dsp:nvSpPr>
        <dsp:cNvPr id="0" name=""/>
        <dsp:cNvSpPr/>
      </dsp:nvSpPr>
      <dsp:spPr>
        <a:xfrm rot="2124523">
          <a:off x="159938" y="33017"/>
          <a:ext cx="1144462" cy="50400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12/03/2020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82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5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16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11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61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7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J’ajoute des graines pour qu’il y en ait 4 dans chaque alvéole</a:t>
            </a:r>
            <a:r>
              <a:rPr lang="fr-FR" baseline="0" dirty="0" smtClean="0"/>
              <a:t>. Lorsque j’ai terminé, je refais des tours comportant de 1 à 4 éléments puis je range tout le matériel à sa place.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10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dessine sur chaque carte le nombre de soleils manquants, sachant</a:t>
            </a:r>
            <a:r>
              <a:rPr lang="fr-FR" baseline="0" dirty="0" smtClean="0"/>
              <a:t> qu’elles doivent en comporter 5 chacune. Lorsque j’ai terminé, j’efface mes réponses puis je range tout le matériel à sa place.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86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6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4D7F-7F16-4F53-8E86-6DC3853C239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5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12/03/2020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jeux.lulu.pagesperso-orange.fr/html/alphabet/alphaB1.htm" TargetMode="External"/><Relationship Id="rId3" Type="http://schemas.openxmlformats.org/officeDocument/2006/relationships/hyperlink" Target="https://www.youtube.com/watch?v=z_qA-QjgxIk" TargetMode="External"/><Relationship Id="rId7" Type="http://schemas.openxmlformats.org/officeDocument/2006/relationships/hyperlink" Target="https://www.logicieleducatif.fr/maternelle/math/compter10.php" TargetMode="External"/><Relationship Id="rId2" Type="http://schemas.openxmlformats.org/officeDocument/2006/relationships/hyperlink" Target="https://www.youtube.com/watch?v=bta_8_w-YV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gicieleducatif.fr/maternelle/math/compter-jusqu-a-5.php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www.franceinter.fr/emissions/une-histoire-et-oli" TargetMode="External"/><Relationship Id="rId10" Type="http://schemas.openxmlformats.org/officeDocument/2006/relationships/hyperlink" Target="http://jeux.lulu.pagesperso-orange.fr/html/memory/memrySom.htm#ii1" TargetMode="External"/><Relationship Id="rId4" Type="http://schemas.openxmlformats.org/officeDocument/2006/relationships/hyperlink" Target="https://podcast.ausha.co/la-grande-histoire-de-pomme-d-api" TargetMode="External"/><Relationship Id="rId9" Type="http://schemas.openxmlformats.org/officeDocument/2006/relationships/hyperlink" Target="http://jeux.lulu.pagesperso-orange.fr/html/prenom/prenom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jeux.lulu.pagesperso-orange.fr/html/associat/combien1.htm" TargetMode="External"/><Relationship Id="rId3" Type="http://schemas.openxmlformats.org/officeDocument/2006/relationships/hyperlink" Target="https://www.youtube.com/watch?v=0G5FkGQg2YU" TargetMode="External"/><Relationship Id="rId7" Type="http://schemas.openxmlformats.org/officeDocument/2006/relationships/hyperlink" Target="http://jeux.lulu.pagesperso-orange.fr/html/train/trainA1.htm" TargetMode="External"/><Relationship Id="rId2" Type="http://schemas.openxmlformats.org/officeDocument/2006/relationships/hyperlink" Target="https://www.youtube.com/watch?v=oHrZ1Zq14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gicieleducatif.fr/maternelle/math/maternelle-ranger-du-plus-petit-au-plus-grand.php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franceinter.fr/emissions/une-histoire-et-oli" TargetMode="External"/><Relationship Id="rId10" Type="http://schemas.openxmlformats.org/officeDocument/2006/relationships/hyperlink" Target="http://jeux.lulu.pagesperso-orange.fr/html/nbcompte/compte01.htm" TargetMode="External"/><Relationship Id="rId4" Type="http://schemas.openxmlformats.org/officeDocument/2006/relationships/hyperlink" Target="https://podcast.ausha.co/la-grande-histoire-de-pomme-d-api" TargetMode="External"/><Relationship Id="rId9" Type="http://schemas.openxmlformats.org/officeDocument/2006/relationships/hyperlink" Target="http://jeux.lulu.pagesperso-orange.fr/html/train/trainC1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gicieleducatif.fr/maternelle/eveil/memonombres_junior.php" TargetMode="External"/><Relationship Id="rId13" Type="http://schemas.openxmlformats.org/officeDocument/2006/relationships/hyperlink" Target="http://jeux.lulu.pagesperso-orange.fr/html/tablDb/tdbSom.htm" TargetMode="External"/><Relationship Id="rId3" Type="http://schemas.openxmlformats.org/officeDocument/2006/relationships/hyperlink" Target="https://www.youtube.com/watch?v=XinWn3gwlYQ" TargetMode="External"/><Relationship Id="rId7" Type="http://schemas.openxmlformats.org/officeDocument/2006/relationships/hyperlink" Target="http://jeux.lulu.pagesperso-orange.fr/html/algorith/algoSomm.htm" TargetMode="External"/><Relationship Id="rId12" Type="http://schemas.openxmlformats.org/officeDocument/2006/relationships/hyperlink" Target="http://jeux.lulu.pagesperso-orange.fr/html/lememe/memNbB1.htm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s://www.youtube.com/watch?v=uvZ7NacMkkg" TargetMode="External"/><Relationship Id="rId16" Type="http://schemas.openxmlformats.org/officeDocument/2006/relationships/hyperlink" Target="http://jeux.lulu.pagesperso-orange.fr/html/assoMemo/2par2Som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eux.lulu.pagesperso-orange.fr/html/rythmes/rythmSom.htm" TargetMode="External"/><Relationship Id="rId11" Type="http://schemas.openxmlformats.org/officeDocument/2006/relationships/hyperlink" Target="http://jeux.lulu.pagesperso-orange.fr/html/associat/combien2.htm" TargetMode="External"/><Relationship Id="rId5" Type="http://schemas.openxmlformats.org/officeDocument/2006/relationships/hyperlink" Target="https://www.franceinter.fr/emissions/une-histoire-et-oli" TargetMode="External"/><Relationship Id="rId15" Type="http://schemas.openxmlformats.org/officeDocument/2006/relationships/hyperlink" Target="http://jeux.lulu.pagesperso-orange.fr/html/girafe/girafSom.htm" TargetMode="External"/><Relationship Id="rId10" Type="http://schemas.openxmlformats.org/officeDocument/2006/relationships/hyperlink" Target="http://jeux.lulu.pagesperso-orange.fr/html/lememe/memMain1.htm" TargetMode="External"/><Relationship Id="rId4" Type="http://schemas.openxmlformats.org/officeDocument/2006/relationships/hyperlink" Target="https://podcast.ausha.co/la-grande-histoire-de-pomme-d-api" TargetMode="External"/><Relationship Id="rId9" Type="http://schemas.openxmlformats.org/officeDocument/2006/relationships/hyperlink" Target="http://jeux.lulu.pagesperso-orange.fr/html/lememe/memNb1.htm" TargetMode="External"/><Relationship Id="rId14" Type="http://schemas.openxmlformats.org/officeDocument/2006/relationships/hyperlink" Target="http://jeux.lulu.pagesperso-orange.fr/html/flvoyage/fleches4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gicieleducatif.fr/eveil/memoire_spatialisation/tableau-a-double-entree.php" TargetMode="External"/><Relationship Id="rId3" Type="http://schemas.openxmlformats.org/officeDocument/2006/relationships/hyperlink" Target="https://www.youtube.com/watch?v=6F7pTcpZ7tc" TargetMode="External"/><Relationship Id="rId7" Type="http://schemas.openxmlformats.org/officeDocument/2006/relationships/hyperlink" Target="http://jeux.lulu.pagesperso-orange.fr/html/train/trainAA1.htm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www.youtube.com/watch?v=KgdIl-ZWvy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gicieleducatif.fr/eveil/memoire_spatialisation/jeu-de-kim.php" TargetMode="External"/><Relationship Id="rId11" Type="http://schemas.openxmlformats.org/officeDocument/2006/relationships/hyperlink" Target="http://jeux.lulu.pagesperso-orange.fr/html/dipuzzle/puzzles.htm" TargetMode="External"/><Relationship Id="rId5" Type="http://schemas.openxmlformats.org/officeDocument/2006/relationships/hyperlink" Target="https://www.franceinter.fr/emissions/une-histoire-et-oli" TargetMode="External"/><Relationship Id="rId10" Type="http://schemas.openxmlformats.org/officeDocument/2006/relationships/hyperlink" Target="http://jeux.lulu.pagesperso-orange.fr/html/dipuzz2/puzzlesV.htm" TargetMode="External"/><Relationship Id="rId4" Type="http://schemas.openxmlformats.org/officeDocument/2006/relationships/hyperlink" Target="https://podcast.ausha.co/la-grande-histoire-de-pomme-d-api" TargetMode="External"/><Relationship Id="rId9" Type="http://schemas.openxmlformats.org/officeDocument/2006/relationships/hyperlink" Target="http://jeux.lulu.pagesperso-orange.fr/html/lememe/memT1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HDmHcVVv0" TargetMode="External"/><Relationship Id="rId2" Type="http://schemas.openxmlformats.org/officeDocument/2006/relationships/hyperlink" Target="https://www.youtube.com/watch?v=yh28s9suv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5tyhuy7Lq8" TargetMode="External"/><Relationship Id="rId5" Type="http://schemas.openxmlformats.org/officeDocument/2006/relationships/hyperlink" Target="https://www.youtube.com/watch?v=WFf_tt4xZFA" TargetMode="External"/><Relationship Id="rId4" Type="http://schemas.openxmlformats.org/officeDocument/2006/relationships/hyperlink" Target="https://www.youtube.com/watch?v=VHch4uwaXf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che-maternelle.com/lettres-pistes-graphiqu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794304" cy="116740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dirty="0"/>
              <a:t>L’école à la maison grâce à la plateforme:</a:t>
            </a:r>
            <a:br>
              <a:rPr lang="fr-FR" dirty="0"/>
            </a:br>
            <a:r>
              <a:rPr lang="fr-FR" dirty="0" smtClean="0"/>
              <a:t>Et des pochettes écoles 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a plateforme: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activités à proposer aux enfants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1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Opération manuelle 3"/>
          <p:cNvSpPr/>
          <p:nvPr/>
        </p:nvSpPr>
        <p:spPr>
          <a:xfrm>
            <a:off x="2921519" y="1844825"/>
            <a:ext cx="1142592" cy="124238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066333" y="5517233"/>
            <a:ext cx="5482707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 GS: «</a:t>
            </a:r>
            <a:r>
              <a:rPr lang="fr-FR" b="1" dirty="0">
                <a:latin typeface="Calibri"/>
                <a:cs typeface="Calibri"/>
              </a:rPr>
              <a:t> Maintenant ! Peux-tu deviner combien il y a de jetons cachés dans mes gobelets ? »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022681" y="519534"/>
            <a:ext cx="1470134" cy="945356"/>
          </a:xfrm>
          <a:prstGeom prst="wedgeRoundRectCallout">
            <a:avLst>
              <a:gd name="adj1" fmla="val -3296"/>
              <a:gd name="adj2" fmla="val 767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Un gobelet contenant cinq jetons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8153400" y="578644"/>
            <a:ext cx="1470134" cy="945356"/>
          </a:xfrm>
          <a:prstGeom prst="wedgeRoundRectCallout">
            <a:avLst>
              <a:gd name="adj1" fmla="val 8500"/>
              <a:gd name="adj2" fmla="val 767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Un gobelet contenant trois jetons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762935" y="2978950"/>
            <a:ext cx="1729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/>
                <a:cs typeface="Calibri"/>
              </a:rPr>
              <a:t>L’enseignant retourne le gobelet, les jetons sont sur la table.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115568" y="2218895"/>
            <a:ext cx="1418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/>
                <a:cs typeface="Calibri"/>
              </a:rPr>
              <a:t>De même pour le second gobelet.</a:t>
            </a:r>
          </a:p>
        </p:txBody>
      </p:sp>
      <p:sp>
        <p:nvSpPr>
          <p:cNvPr id="30" name="Organigramme : Opération manuelle 29"/>
          <p:cNvSpPr/>
          <p:nvPr/>
        </p:nvSpPr>
        <p:spPr>
          <a:xfrm>
            <a:off x="7977744" y="1967035"/>
            <a:ext cx="1142592" cy="124238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762934" y="4086854"/>
            <a:ext cx="2604874" cy="307777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/>
                <a:cs typeface="Calibri"/>
              </a:rPr>
              <a:t>« Combien y a-t-il de jetons ? »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92808" y="4509120"/>
            <a:ext cx="1729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/>
                <a:cs typeface="Calibri"/>
              </a:rPr>
              <a:t>Après la réponse, il replace les jetons dans le gobelet.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813131" y="3456003"/>
            <a:ext cx="2604874" cy="307777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/>
                <a:cs typeface="Calibri"/>
              </a:rPr>
              <a:t>« Combien y a-t-il de jetons ? »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8002458" y="4086854"/>
            <a:ext cx="1729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/>
                <a:cs typeface="Calibri"/>
              </a:rPr>
              <a:t>Après la réponse, il replace également les jetons dans le gobelet.</a:t>
            </a:r>
          </a:p>
        </p:txBody>
      </p:sp>
      <p:sp>
        <p:nvSpPr>
          <p:cNvPr id="42" name="Organigramme : Opération manuelle 41"/>
          <p:cNvSpPr/>
          <p:nvPr/>
        </p:nvSpPr>
        <p:spPr>
          <a:xfrm rot="10800000">
            <a:off x="5287956" y="2588228"/>
            <a:ext cx="1142592" cy="124238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Opération manuelle 42"/>
          <p:cNvSpPr/>
          <p:nvPr/>
        </p:nvSpPr>
        <p:spPr>
          <a:xfrm>
            <a:off x="5287956" y="3861049"/>
            <a:ext cx="1142592" cy="124238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3935761" y="2978949"/>
          <a:ext cx="1144462" cy="57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Flèche droite 43"/>
          <p:cNvSpPr/>
          <p:nvPr/>
        </p:nvSpPr>
        <p:spPr>
          <a:xfrm rot="8593957">
            <a:off x="6641295" y="2957421"/>
            <a:ext cx="1144462" cy="504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ZoneTexte 17"/>
          <p:cNvSpPr txBox="1"/>
          <p:nvPr/>
        </p:nvSpPr>
        <p:spPr>
          <a:xfrm>
            <a:off x="9624392" y="6383180"/>
            <a:ext cx="738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MFB/NQ</a:t>
            </a:r>
          </a:p>
        </p:txBody>
      </p:sp>
    </p:spTree>
    <p:extLst>
      <p:ext uri="{BB962C8B-B14F-4D97-AF65-F5344CB8AC3E}">
        <p14:creationId xmlns:p14="http://schemas.microsoft.com/office/powerpoint/2010/main" val="23487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855640" y="102116"/>
            <a:ext cx="5832648" cy="1728192"/>
            <a:chOff x="1331640" y="102116"/>
            <a:chExt cx="5832648" cy="1728192"/>
          </a:xfrm>
        </p:grpSpPr>
        <p:sp>
          <p:nvSpPr>
            <p:cNvPr id="4" name="Rectangle 3"/>
            <p:cNvSpPr/>
            <p:nvPr/>
          </p:nvSpPr>
          <p:spPr>
            <a:xfrm>
              <a:off x="1619672" y="116632"/>
              <a:ext cx="540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1640" y="102116"/>
              <a:ext cx="5832648" cy="1728192"/>
            </a:xfrm>
            <a:prstGeom prst="wedgeRectCallou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8" name="Picture 4" descr="P10005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98" y="2060849"/>
            <a:ext cx="395287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9696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 smtClean="0"/>
              <a:t>PS:— </a:t>
            </a:r>
            <a:r>
              <a:rPr lang="fr-FR" sz="3600" dirty="0"/>
              <a:t>Va chercher </a:t>
            </a:r>
            <a:r>
              <a:rPr lang="fr-FR" sz="3600" dirty="0" smtClean="0"/>
              <a:t>juste ce qu’il faut pour remplir ta boîte …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532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10007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112452"/>
            <a:ext cx="7272808" cy="44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672" y="116632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PS:— </a:t>
            </a:r>
            <a:r>
              <a:rPr lang="fr-FR" sz="2400" dirty="0"/>
              <a:t>Tu as pris un parking à cinq places mais tu n'as que </a:t>
            </a:r>
            <a:r>
              <a:rPr lang="fr-FR" sz="2400" dirty="0" smtClean="0"/>
              <a:t>trois voitures</a:t>
            </a:r>
            <a:r>
              <a:rPr lang="fr-FR" sz="2400" dirty="0"/>
              <a:t>, </a:t>
            </a:r>
            <a:r>
              <a:rPr lang="fr-FR" sz="2400" dirty="0" smtClean="0"/>
              <a:t>va chercher en un seul voyage les voitures pour que le parking soit complet 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5663952" y="2636912"/>
            <a:ext cx="86409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1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10109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59958"/>
            <a:ext cx="7487518" cy="40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56240" y="9807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Où y a t-il le plus d’éléments?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9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10109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" y="492303"/>
            <a:ext cx="7685176" cy="42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56240" y="98072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dirty="0" smtClean="0"/>
              <a:t>oilà :Une des procédures de vérification attendues des élèves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9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9784" y="-695584"/>
            <a:ext cx="5873704" cy="82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26693" y="476671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MS: Complète chaque alvéole de la boite à œuf pour qu’il y ait 4 haricots.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8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Composer et décomposer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38560" y="1979548"/>
            <a:ext cx="9707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u="sng" dirty="0"/>
              <a:t>GS – Trouver le complément à 5 </a:t>
            </a:r>
          </a:p>
          <a:p>
            <a:pPr algn="ctr"/>
            <a:r>
              <a:rPr lang="fr-FR" sz="4800" b="1" u="sng" dirty="0"/>
              <a:t>d’un nombre</a:t>
            </a:r>
          </a:p>
        </p:txBody>
      </p:sp>
    </p:spTree>
    <p:extLst>
      <p:ext uri="{BB962C8B-B14F-4D97-AF65-F5344CB8AC3E}">
        <p14:creationId xmlns:p14="http://schemas.microsoft.com/office/powerpoint/2010/main" val="29446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836712"/>
            <a:ext cx="4016921" cy="56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52184" y="476671"/>
            <a:ext cx="40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Dessine des soleils pour qu’il y en ait 5 sur chaque carton.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6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2657"/>
            <a:ext cx="7992888" cy="62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0016" y="332657"/>
            <a:ext cx="1224136" cy="6228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799856" y="404664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5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00" y="548680"/>
            <a:ext cx="108732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Guide </a:t>
            </a:r>
            <a:r>
              <a:rPr lang="fr-FR" b="1" dirty="0" smtClean="0"/>
              <a:t>d’utilisation</a:t>
            </a:r>
          </a:p>
          <a:p>
            <a:pPr algn="ctr"/>
            <a:endParaRPr lang="fr-FR" b="1" dirty="0"/>
          </a:p>
          <a:p>
            <a:pPr algn="ctr"/>
            <a:r>
              <a:rPr lang="fr-FR" dirty="0" smtClean="0"/>
              <a:t>Dans </a:t>
            </a:r>
            <a:r>
              <a:rPr lang="fr-FR" dirty="0"/>
              <a:t>le cadre de la continuité </a:t>
            </a:r>
            <a:r>
              <a:rPr lang="fr-FR" dirty="0" smtClean="0"/>
              <a:t>pédagogique</a:t>
            </a:r>
            <a:r>
              <a:rPr lang="fr-FR" dirty="0"/>
              <a:t> </a:t>
            </a:r>
            <a:r>
              <a:rPr lang="fr-FR" dirty="0" smtClean="0"/>
              <a:t>, l’école vous propose des outils 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Vos </a:t>
            </a:r>
            <a:r>
              <a:rPr lang="fr-FR" dirty="0" smtClean="0"/>
              <a:t>enfants sont actuellement contraints </a:t>
            </a:r>
            <a:r>
              <a:rPr lang="fr-FR" dirty="0"/>
              <a:t>de rester à </a:t>
            </a:r>
            <a:r>
              <a:rPr lang="fr-FR" dirty="0" smtClean="0"/>
              <a:t>domicile. Nous </a:t>
            </a:r>
            <a:r>
              <a:rPr lang="fr-FR" dirty="0"/>
              <a:t>vous proposons une alternative de manière à ce que </a:t>
            </a:r>
            <a:r>
              <a:rPr lang="fr-FR" dirty="0" smtClean="0"/>
              <a:t>l’école continue et que vos enfants poursuivent leurs apprentissages.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Vous trouverez dans ce document des idées d’activités </a:t>
            </a:r>
            <a:r>
              <a:rPr lang="fr-FR" dirty="0" smtClean="0"/>
              <a:t>à réaliser avec vos enfants.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Nous vous proposons un programme que vous pouvez suivre jour après jour.</a:t>
            </a:r>
          </a:p>
          <a:p>
            <a:pPr algn="ctr"/>
            <a:r>
              <a:rPr lang="fr-FR" dirty="0" smtClean="0"/>
              <a:t>Il comprend des activités qui couvrent la majorité des domaines d’apprentissages de l’école maternelle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sous forme d’activités </a:t>
            </a:r>
            <a:r>
              <a:rPr lang="fr-FR" dirty="0"/>
              <a:t>imprimables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ous forme d’ </a:t>
            </a:r>
            <a:r>
              <a:rPr lang="fr-FR" dirty="0"/>
              <a:t>activités que vous trouverez en ligne en suivant les </a:t>
            </a:r>
            <a:r>
              <a:rPr lang="fr-FR" dirty="0" smtClean="0"/>
              <a:t>liens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enseignants de vos enfants ont préparé des pochettes qui vous seront déposées  à l'école élémentaire </a:t>
            </a:r>
            <a:r>
              <a:rPr lang="fr-FR" dirty="0" err="1" smtClean="0"/>
              <a:t>Jorissen</a:t>
            </a:r>
            <a:r>
              <a:rPr lang="fr-FR" dirty="0" smtClean="0"/>
              <a:t> à Drancy.</a:t>
            </a:r>
          </a:p>
          <a:p>
            <a:pPr marL="285750" indent="-285750" algn="ctr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9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8640"/>
            <a:ext cx="6768752" cy="654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2144" y="188640"/>
            <a:ext cx="1224136" cy="654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75920" y="260648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0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6633"/>
            <a:ext cx="6696744" cy="65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76120" y="117909"/>
            <a:ext cx="1224136" cy="6551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75920" y="22464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AUCLERT Séverine\Desktop\fiche techniqu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43" y="332342"/>
            <a:ext cx="7128733" cy="583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AUCLERT Séverine\Desktop\moulin à ven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32656"/>
            <a:ext cx="1584235" cy="156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AUCLERT Séverine\Desktop\mouli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64015"/>
            <a:ext cx="1656184" cy="164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9957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recette</a:t>
            </a:r>
            <a:endParaRPr lang="fr-FR" dirty="0"/>
          </a:p>
        </p:txBody>
      </p:sp>
      <p:pic>
        <p:nvPicPr>
          <p:cNvPr id="1026" name="Picture 2" descr="C:\Users\AUCLERT Séverine\Desktop\recet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763944"/>
            <a:ext cx="4392488" cy="52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UCLERT Séverine\Desktop\horizont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4"/>
            <a:ext cx="12192000" cy="68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2001" y="762001"/>
            <a:ext cx="6858002" cy="533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8646" y="889971"/>
            <a:ext cx="5015815" cy="39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UCLERT Séverine\Desktop\cer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19678"/>
            <a:ext cx="5760640" cy="68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0"/>
            <a:ext cx="12192000" cy="68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"/>
            <a:ext cx="12192000" cy="68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00" y="116632"/>
            <a:ext cx="108732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Sommaire </a:t>
            </a:r>
          </a:p>
          <a:p>
            <a:r>
              <a:rPr lang="fr-FR" sz="1400" b="1" dirty="0" smtClean="0"/>
              <a:t>Programme d’activités sur 4 jours</a:t>
            </a:r>
            <a:r>
              <a:rPr lang="fr-FR" sz="1400" dirty="0" smtClean="0"/>
              <a:t>………………………………………………………    pages 4 à 7</a:t>
            </a:r>
            <a:endParaRPr lang="fr-FR" sz="1400" b="1" dirty="0" smtClean="0"/>
          </a:p>
          <a:p>
            <a:r>
              <a:rPr lang="fr-FR" sz="1400" b="1" dirty="0" smtClean="0"/>
              <a:t>Quelques conseils </a:t>
            </a:r>
            <a:r>
              <a:rPr lang="fr-FR" sz="1400" dirty="0" smtClean="0"/>
              <a:t>………………………………………………………………………….   page 9</a:t>
            </a:r>
            <a:endParaRPr lang="fr-FR" sz="1400" b="1" dirty="0" smtClean="0"/>
          </a:p>
          <a:p>
            <a:r>
              <a:rPr lang="fr-FR" sz="1400" b="1" dirty="0" smtClean="0"/>
              <a:t>Annexes</a:t>
            </a:r>
            <a:r>
              <a:rPr lang="fr-FR" sz="1400" dirty="0" smtClean="0"/>
              <a:t>……………………………………………………………………………………….   page 10</a:t>
            </a:r>
          </a:p>
          <a:p>
            <a:r>
              <a:rPr lang="fr-FR" sz="1400" dirty="0" smtClean="0"/>
              <a:t>- Combien y a-t-il de jetons? ………………………………………………………………..   page 11</a:t>
            </a:r>
            <a:endParaRPr lang="fr-FR" sz="1400" dirty="0"/>
          </a:p>
          <a:p>
            <a:r>
              <a:rPr lang="fr-FR" sz="1400" dirty="0" smtClean="0"/>
              <a:t>- Aller chercher une quantité demandée ………………………………………………... ..   pages 12 et 13</a:t>
            </a:r>
            <a:endParaRPr lang="fr-FR" sz="1400" dirty="0"/>
          </a:p>
          <a:p>
            <a:r>
              <a:rPr lang="fr-FR" sz="1400" dirty="0" smtClean="0"/>
              <a:t>- Comparer deux quantités ………………………………………………………………….   pages 14 à 16</a:t>
            </a:r>
            <a:endParaRPr lang="fr-FR" sz="1400" dirty="0"/>
          </a:p>
          <a:p>
            <a:r>
              <a:rPr lang="fr-FR" sz="1400" dirty="0" smtClean="0"/>
              <a:t>- Complément à 5 ………………………………………………………..………………..…   pages 17 </a:t>
            </a:r>
            <a:r>
              <a:rPr lang="fr-FR" sz="1400" dirty="0"/>
              <a:t>et </a:t>
            </a:r>
            <a:r>
              <a:rPr lang="fr-FR" sz="1400" dirty="0" smtClean="0"/>
              <a:t>18</a:t>
            </a:r>
            <a:endParaRPr lang="fr-FR" sz="1400" dirty="0"/>
          </a:p>
          <a:p>
            <a:r>
              <a:rPr lang="fr-FR" sz="1400" dirty="0" smtClean="0"/>
              <a:t>- Associer deux quantités ………………………………………………………..……..…..    pages 19 à 21</a:t>
            </a:r>
          </a:p>
          <a:p>
            <a:r>
              <a:rPr lang="fr-FR" sz="1400" dirty="0" smtClean="0"/>
              <a:t>- Fiche technique pour fabriquer un moulin à vent ……………………………………….    page 22</a:t>
            </a:r>
          </a:p>
          <a:p>
            <a:r>
              <a:rPr lang="fr-FR" sz="1400" dirty="0" smtClean="0"/>
              <a:t>- Une recette ………………………………………………………………………………….    page 23</a:t>
            </a:r>
          </a:p>
          <a:p>
            <a:r>
              <a:rPr lang="fr-FR" sz="1400" dirty="0" smtClean="0"/>
              <a:t>- Tracer des lignes horizontales …………………………………………………………….   page 24</a:t>
            </a:r>
          </a:p>
          <a:p>
            <a:r>
              <a:rPr lang="fr-FR" sz="1400" dirty="0"/>
              <a:t>- Tracer des lignes </a:t>
            </a:r>
            <a:r>
              <a:rPr lang="fr-FR" sz="1400" dirty="0" smtClean="0"/>
              <a:t>verticales ……………………………………………………………….    </a:t>
            </a:r>
            <a:r>
              <a:rPr lang="fr-FR" sz="1400" dirty="0"/>
              <a:t>page </a:t>
            </a:r>
            <a:r>
              <a:rPr lang="fr-FR" sz="1400" dirty="0" smtClean="0"/>
              <a:t>25</a:t>
            </a:r>
          </a:p>
          <a:p>
            <a:r>
              <a:rPr lang="fr-FR" sz="1400" dirty="0" smtClean="0"/>
              <a:t>- Tracer </a:t>
            </a:r>
            <a:r>
              <a:rPr lang="fr-FR" sz="1400" dirty="0"/>
              <a:t>des cercles </a:t>
            </a:r>
            <a:r>
              <a:rPr lang="fr-FR" sz="1400" dirty="0" smtClean="0"/>
              <a:t>………………………………………………………………………..…   page 26</a:t>
            </a:r>
          </a:p>
          <a:p>
            <a:r>
              <a:rPr lang="fr-FR" sz="1400" dirty="0" smtClean="0"/>
              <a:t>- Tracer </a:t>
            </a:r>
            <a:r>
              <a:rPr lang="fr-FR" sz="1400" dirty="0"/>
              <a:t>des cercles </a:t>
            </a:r>
            <a:r>
              <a:rPr lang="fr-FR" sz="1400" dirty="0" smtClean="0"/>
              <a:t>concentriques ………………………………………………….…….... page 27</a:t>
            </a:r>
          </a:p>
          <a:p>
            <a:r>
              <a:rPr lang="fr-FR" sz="1400" dirty="0" smtClean="0"/>
              <a:t>- Tracer </a:t>
            </a:r>
            <a:r>
              <a:rPr lang="fr-FR" sz="1400" dirty="0"/>
              <a:t>des spirales </a:t>
            </a:r>
            <a:r>
              <a:rPr lang="fr-FR" sz="1400" dirty="0" smtClean="0"/>
              <a:t>…………………………………………………………………….……. </a:t>
            </a:r>
            <a:r>
              <a:rPr lang="fr-FR" sz="1400" dirty="0"/>
              <a:t>page </a:t>
            </a:r>
            <a:r>
              <a:rPr lang="fr-FR" sz="1400" dirty="0" smtClean="0"/>
              <a:t>28</a:t>
            </a:r>
          </a:p>
          <a:p>
            <a:r>
              <a:rPr lang="fr-FR" sz="1400" dirty="0" smtClean="0"/>
              <a:t>-Tracer des vagues ………………………………………………………</a:t>
            </a:r>
            <a:r>
              <a:rPr lang="fr-FR" sz="1400" dirty="0"/>
              <a:t>………………</a:t>
            </a:r>
            <a:r>
              <a:rPr lang="fr-FR" sz="1400" dirty="0" smtClean="0"/>
              <a:t>……. </a:t>
            </a:r>
            <a:r>
              <a:rPr lang="fr-FR" sz="1400" dirty="0"/>
              <a:t>page </a:t>
            </a:r>
            <a:r>
              <a:rPr lang="fr-FR" sz="1400" dirty="0" smtClean="0"/>
              <a:t>29</a:t>
            </a:r>
          </a:p>
          <a:p>
            <a:r>
              <a:rPr lang="fr-FR" sz="1400" dirty="0" smtClean="0"/>
              <a:t>- Tracer des lignes brisées ……………………………………………………………………. page 30</a:t>
            </a:r>
          </a:p>
          <a:p>
            <a:r>
              <a:rPr lang="fr-FR" sz="1400" dirty="0" smtClean="0"/>
              <a:t>- Tracer </a:t>
            </a:r>
            <a:r>
              <a:rPr lang="fr-FR" sz="1400" dirty="0"/>
              <a:t>des </a:t>
            </a:r>
            <a:r>
              <a:rPr lang="fr-FR" sz="1400" dirty="0" smtClean="0"/>
              <a:t>créneaux……………………………………………………………………….…. </a:t>
            </a:r>
            <a:r>
              <a:rPr lang="fr-FR" sz="1400" dirty="0"/>
              <a:t>page </a:t>
            </a:r>
            <a:r>
              <a:rPr lang="fr-FR" sz="1400" dirty="0" smtClean="0"/>
              <a:t>3</a:t>
            </a:r>
          </a:p>
          <a:p>
            <a:r>
              <a:rPr lang="fr-FR" sz="1400" dirty="0" smtClean="0"/>
              <a:t>- Tracer des boucles endroit ………………………………………………………………….  page 32</a:t>
            </a:r>
          </a:p>
          <a:p>
            <a:r>
              <a:rPr lang="fr-FR" sz="1400" dirty="0" smtClean="0"/>
              <a:t>- Tracer des boucles envers ………………………………………………………………….  page 33</a:t>
            </a:r>
            <a:endParaRPr lang="fr-FR" sz="1400" dirty="0"/>
          </a:p>
          <a:p>
            <a:r>
              <a:rPr lang="fr-FR" sz="1400" dirty="0" smtClean="0"/>
              <a:t>- Écrire des lettres en cursive………………………………………………………… ..........  page 34 </a:t>
            </a:r>
          </a:p>
          <a:p>
            <a:r>
              <a:rPr lang="fr-FR" sz="1400" dirty="0" smtClean="0"/>
              <a:t>- Écrire des petits mots </a:t>
            </a:r>
            <a:r>
              <a:rPr lang="fr-FR" sz="1400" dirty="0"/>
              <a:t> </a:t>
            </a:r>
            <a:r>
              <a:rPr lang="fr-FR" sz="1400" dirty="0" smtClean="0"/>
              <a:t>……………………………………………………………………….  pages 35 à 37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5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6"/>
            <a:ext cx="12192000" cy="68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8" y="0"/>
            <a:ext cx="1222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30114"/>
            <a:ext cx="4968552" cy="68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UCLERT Séverine\Desktop\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2" y="116631"/>
            <a:ext cx="6547619" cy="36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UCLERT Séverine\Desktop\tu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77072"/>
            <a:ext cx="741682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" y="116632"/>
            <a:ext cx="6192688" cy="38652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200525"/>
            <a:ext cx="68389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9"/>
            <a:ext cx="6168008" cy="41885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401527"/>
            <a:ext cx="6984776" cy="24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lundi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764704"/>
            <a:ext cx="11017224" cy="56166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Écouter </a:t>
            </a:r>
            <a:r>
              <a:rPr lang="fr-FR" sz="1200" b="1" dirty="0" smtClean="0"/>
              <a:t>des histoires</a:t>
            </a:r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dirty="0"/>
              <a:t>PS : Pour qui ce bisou ?  (B. Guettier) </a:t>
            </a:r>
            <a:r>
              <a:rPr lang="fr-FR" sz="1200" u="sng" dirty="0">
                <a:hlinkClick r:id="rId2"/>
              </a:rPr>
              <a:t>https://www.youtube.com/watch?v=bta_8_w-YVU</a:t>
            </a:r>
            <a:endParaRPr lang="fr-FR" sz="1200" dirty="0"/>
          </a:p>
          <a:p>
            <a:pPr>
              <a:spcBef>
                <a:spcPts val="0"/>
              </a:spcBef>
            </a:pPr>
            <a:r>
              <a:rPr lang="fr-FR" sz="1200" dirty="0"/>
              <a:t>MS / GS : La Moufle (F. Desnouveaux) </a:t>
            </a:r>
            <a:r>
              <a:rPr lang="fr-FR" sz="1200" u="sng" dirty="0">
                <a:hlinkClick r:id="rId3"/>
              </a:rPr>
              <a:t>https://</a:t>
            </a:r>
            <a:r>
              <a:rPr lang="fr-FR" sz="1200" u="sng" dirty="0" smtClean="0">
                <a:hlinkClick r:id="rId3"/>
              </a:rPr>
              <a:t>www.youtube.com/watch?v=z_qA-QjgxIk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r>
              <a:rPr lang="fr-FR" sz="1200" dirty="0" smtClean="0"/>
              <a:t>GS: des histoires à écouter en podcast : </a:t>
            </a:r>
            <a:r>
              <a:rPr lang="fr-FR" sz="1200" u="sng" dirty="0" smtClean="0">
                <a:hlinkClick r:id="rId4"/>
              </a:rPr>
              <a:t>https</a:t>
            </a:r>
            <a:r>
              <a:rPr lang="fr-FR" sz="1200" u="sng" dirty="0">
                <a:hlinkClick r:id="rId4"/>
              </a:rPr>
              <a:t>://</a:t>
            </a:r>
            <a:r>
              <a:rPr lang="fr-FR" sz="1200" u="sng" dirty="0" smtClean="0">
                <a:hlinkClick r:id="rId4"/>
              </a:rPr>
              <a:t>podcast.ausha.co/la-grande-histoire-de-pomme-d-api</a:t>
            </a:r>
            <a:r>
              <a:rPr lang="fr-FR" sz="1200" dirty="0" smtClean="0"/>
              <a:t> et </a:t>
            </a:r>
            <a:r>
              <a:rPr lang="fr-FR" sz="1200" u="sng" dirty="0" smtClean="0">
                <a:hlinkClick r:id="rId5"/>
              </a:rPr>
              <a:t>https</a:t>
            </a:r>
            <a:r>
              <a:rPr lang="fr-FR" sz="1200" u="sng" dirty="0">
                <a:hlinkClick r:id="rId5"/>
              </a:rPr>
              <a:t>://</a:t>
            </a:r>
            <a:r>
              <a:rPr lang="fr-FR" sz="1200" u="sng" dirty="0" smtClean="0">
                <a:hlinkClick r:id="rId5"/>
              </a:rPr>
              <a:t>www.franceinter.fr/emissions/une-histoire-et-oli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Jouer </a:t>
            </a:r>
            <a:r>
              <a:rPr lang="fr-FR" sz="1200" b="1" dirty="0"/>
              <a:t>à un jeu </a:t>
            </a:r>
            <a:r>
              <a:rPr lang="fr-FR" sz="1200" b="1" dirty="0" smtClean="0"/>
              <a:t>mathématique</a:t>
            </a:r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dirty="0" smtClean="0"/>
              <a:t>PS </a:t>
            </a:r>
            <a:r>
              <a:rPr lang="fr-FR" sz="1200" dirty="0"/>
              <a:t>/ MS : jusqu’à 5 </a:t>
            </a:r>
            <a:r>
              <a:rPr lang="fr-FR" sz="1200" dirty="0">
                <a:hlinkClick r:id="rId6"/>
              </a:rPr>
              <a:t>https://</a:t>
            </a:r>
            <a:r>
              <a:rPr lang="fr-FR" sz="1200" dirty="0" smtClean="0">
                <a:hlinkClick r:id="rId6"/>
              </a:rPr>
              <a:t>www.logicieleducatif.fr/maternelle/math/compter-jusqu-a-5.php</a:t>
            </a:r>
            <a:endParaRPr lang="fr-FR" sz="1200" dirty="0" smtClean="0"/>
          </a:p>
          <a:p>
            <a:pPr>
              <a:spcBef>
                <a:spcPts val="0"/>
              </a:spcBef>
            </a:pPr>
            <a:r>
              <a:rPr lang="fr-FR" sz="1200" dirty="0" smtClean="0"/>
              <a:t>PS / MS : cf. annexes pages 12 et 13</a:t>
            </a:r>
            <a:endParaRPr lang="fr-FR" sz="1200" dirty="0"/>
          </a:p>
          <a:p>
            <a:pPr>
              <a:spcBef>
                <a:spcPts val="0"/>
              </a:spcBef>
            </a:pPr>
            <a:r>
              <a:rPr lang="fr-FR" sz="1200" dirty="0" smtClean="0"/>
              <a:t>MS </a:t>
            </a:r>
            <a:r>
              <a:rPr lang="fr-FR" sz="1200" dirty="0"/>
              <a:t>/ GS jusqu’à 9 </a:t>
            </a:r>
            <a:r>
              <a:rPr lang="fr-FR" sz="1200" u="sng" dirty="0">
                <a:hlinkClick r:id="rId7"/>
              </a:rPr>
              <a:t>https://</a:t>
            </a:r>
            <a:r>
              <a:rPr lang="fr-FR" sz="1200" u="sng" dirty="0" smtClean="0">
                <a:hlinkClick r:id="rId7"/>
              </a:rPr>
              <a:t>www.logicieleducatif.fr/maternelle/math/compter10.php</a:t>
            </a: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Écriture </a:t>
            </a:r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dirty="0" smtClean="0"/>
              <a:t>GS </a:t>
            </a:r>
            <a:r>
              <a:rPr lang="fr-FR" sz="1200" dirty="0"/>
              <a:t>: écrire des lettres en cursive (cf. annexe page 34)</a:t>
            </a:r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dirty="0" smtClean="0"/>
              <a:t>MS / GS : jeux de lettres </a:t>
            </a:r>
            <a:r>
              <a:rPr lang="fr-FR" sz="1200" u="sng" dirty="0" smtClean="0">
                <a:hlinkClick r:id="rId8"/>
              </a:rPr>
              <a:t>http</a:t>
            </a:r>
            <a:r>
              <a:rPr lang="fr-FR" sz="1200" u="sng" dirty="0">
                <a:hlinkClick r:id="rId8"/>
              </a:rPr>
              <a:t>://</a:t>
            </a:r>
            <a:r>
              <a:rPr lang="fr-FR" sz="1200" u="sng" dirty="0" smtClean="0">
                <a:hlinkClick r:id="rId8"/>
              </a:rPr>
              <a:t>jeux.lulu.pagesperso-orange.fr/html/alphabet/alphaB1.htm</a:t>
            </a:r>
            <a:r>
              <a:rPr lang="fr-FR" sz="1200" u="sng" dirty="0"/>
              <a:t> </a:t>
            </a:r>
            <a:r>
              <a:rPr lang="fr-FR" sz="1200" dirty="0" smtClean="0"/>
              <a:t>  / écrire </a:t>
            </a:r>
            <a:r>
              <a:rPr lang="fr-FR" sz="1200" dirty="0"/>
              <a:t>son prénom </a:t>
            </a:r>
            <a:r>
              <a:rPr lang="fr-FR" sz="1200" dirty="0" smtClean="0"/>
              <a:t> </a:t>
            </a:r>
            <a:r>
              <a:rPr lang="fr-FR" sz="1200" u="sng" dirty="0" smtClean="0">
                <a:hlinkClick r:id="rId9"/>
              </a:rPr>
              <a:t>http</a:t>
            </a:r>
            <a:r>
              <a:rPr lang="fr-FR" sz="1200" u="sng" dirty="0">
                <a:hlinkClick r:id="rId9"/>
              </a:rPr>
              <a:t>://</a:t>
            </a:r>
            <a:r>
              <a:rPr lang="fr-FR" sz="1200" u="sng" dirty="0" smtClean="0">
                <a:hlinkClick r:id="rId9"/>
              </a:rPr>
              <a:t>jeux.lulu.pagesperso-orange.fr/html/prenom/prenom.htm</a:t>
            </a: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>
                <a:solidFill>
                  <a:schemeClr val="tx2"/>
                </a:solidFill>
              </a:rPr>
              <a:t>Graphisme</a:t>
            </a:r>
            <a:r>
              <a:rPr lang="fr-FR" sz="1200" b="1" u="sng" dirty="0" smtClean="0">
                <a:solidFill>
                  <a:schemeClr val="tx2"/>
                </a:solidFill>
              </a:rPr>
              <a:t> </a:t>
            </a:r>
            <a:endParaRPr lang="fr-FR" sz="1200" b="1" u="sng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r-FR" sz="1200" dirty="0"/>
              <a:t>PS : </a:t>
            </a:r>
            <a:r>
              <a:rPr lang="fr-FR" sz="1200" dirty="0" smtClean="0"/>
              <a:t>tracer des lignes horizontales (cf. annexe page 24)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MS : tracer des spirales </a:t>
            </a:r>
            <a:r>
              <a:rPr lang="fr-FR" sz="1200" dirty="0"/>
              <a:t>(cf. annexe page </a:t>
            </a:r>
            <a:r>
              <a:rPr lang="fr-FR" sz="1200" dirty="0" smtClean="0"/>
              <a:t>28)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GS : tracer des boucles endroit (cf. annexe page 32)</a:t>
            </a: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Autres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Mémory  :  </a:t>
            </a:r>
            <a:r>
              <a:rPr lang="fr-FR" sz="1200" u="sng" dirty="0" smtClean="0">
                <a:hlinkClick r:id="rId10"/>
              </a:rPr>
              <a:t>http</a:t>
            </a:r>
            <a:r>
              <a:rPr lang="fr-FR" sz="1200" u="sng" dirty="0">
                <a:hlinkClick r:id="rId10"/>
              </a:rPr>
              <a:t>://jeux.lulu.pagesperso-orange.fr/html/memory/memrySom.htm#ii1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Planter des lentilles / des graines (haricots, etc.)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/>
              <a:t>                               PS: observer la croissance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/>
              <a:t>                               MS / GS : Observer et dessiner la croissance</a:t>
            </a:r>
            <a:endParaRPr lang="fr-FR" sz="1200" dirty="0"/>
          </a:p>
        </p:txBody>
      </p:sp>
      <p:pic>
        <p:nvPicPr>
          <p:cNvPr id="4" name="Image 3" descr="C:\Users\AUCLERT Séverine\Desktop\lentilles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013176"/>
            <a:ext cx="144016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2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Mardi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620688"/>
            <a:ext cx="11449272" cy="59046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1300" b="1" dirty="0"/>
              <a:t>Écouter des histoires</a:t>
            </a:r>
          </a:p>
          <a:p>
            <a:pPr>
              <a:spcBef>
                <a:spcPts val="0"/>
              </a:spcBef>
            </a:pPr>
            <a:r>
              <a:rPr lang="fr-FR" sz="1300" dirty="0" smtClean="0"/>
              <a:t>PS </a:t>
            </a:r>
            <a:r>
              <a:rPr lang="fr-FR" sz="1300" dirty="0"/>
              <a:t>: Va t’en grand monstre vert (E. Emberley) </a:t>
            </a:r>
            <a:r>
              <a:rPr lang="fr-FR" sz="1300" u="sng" dirty="0">
                <a:hlinkClick r:id="rId2"/>
              </a:rPr>
              <a:t>https://www.youtube.com/watch?v=oHrZ1Zq14bc</a:t>
            </a:r>
            <a:endParaRPr lang="fr-FR" sz="1300" dirty="0"/>
          </a:p>
          <a:p>
            <a:pPr>
              <a:spcBef>
                <a:spcPts val="0"/>
              </a:spcBef>
            </a:pPr>
            <a:r>
              <a:rPr lang="fr-FR" sz="1300" dirty="0"/>
              <a:t>MS / GS : A trois on a moins froid (E. Devernois) </a:t>
            </a:r>
            <a:r>
              <a:rPr lang="fr-FR" sz="1300" u="sng" dirty="0">
                <a:hlinkClick r:id="rId3"/>
              </a:rPr>
              <a:t>https://</a:t>
            </a:r>
            <a:r>
              <a:rPr lang="fr-FR" sz="1300" u="sng" dirty="0" smtClean="0">
                <a:hlinkClick r:id="rId3"/>
              </a:rPr>
              <a:t>www.youtube.com/watch?v=0G5FkGQg2YU</a:t>
            </a:r>
            <a:endParaRPr lang="fr-FR" sz="1300" u="sng" dirty="0" smtClean="0"/>
          </a:p>
          <a:p>
            <a:pPr>
              <a:spcBef>
                <a:spcPts val="0"/>
              </a:spcBef>
            </a:pPr>
            <a:r>
              <a:rPr lang="fr-FR" sz="1300" dirty="0"/>
              <a:t>GS: des histoires à écouter en podcast : </a:t>
            </a:r>
            <a:r>
              <a:rPr lang="fr-FR" sz="1300" u="sng" dirty="0">
                <a:hlinkClick r:id="rId4"/>
              </a:rPr>
              <a:t>https://podcast.ausha.co/la-grande-histoire-de-pomme-d-api</a:t>
            </a:r>
            <a:r>
              <a:rPr lang="fr-FR" sz="1300" dirty="0"/>
              <a:t> et </a:t>
            </a:r>
            <a:r>
              <a:rPr lang="fr-FR" sz="1300" u="sng" dirty="0">
                <a:hlinkClick r:id="rId5"/>
              </a:rPr>
              <a:t>https://</a:t>
            </a:r>
            <a:r>
              <a:rPr lang="fr-FR" sz="1300" u="sng" dirty="0" smtClean="0">
                <a:hlinkClick r:id="rId5"/>
              </a:rPr>
              <a:t>www.franceinter.fr/emissions/une-histoire-et-oli</a:t>
            </a:r>
            <a:endParaRPr lang="fr-FR" sz="13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300" b="1" dirty="0"/>
              <a:t> </a:t>
            </a:r>
            <a:r>
              <a:rPr lang="fr-FR" sz="1300" b="1" dirty="0" smtClean="0"/>
              <a:t>                   Jouer </a:t>
            </a:r>
            <a:r>
              <a:rPr lang="fr-FR" sz="1300" b="1" dirty="0"/>
              <a:t>à un jeu mathématique</a:t>
            </a:r>
          </a:p>
          <a:p>
            <a:pPr>
              <a:spcBef>
                <a:spcPts val="0"/>
              </a:spcBef>
            </a:pPr>
            <a:r>
              <a:rPr lang="fr-FR" sz="1300" dirty="0" smtClean="0"/>
              <a:t>PS </a:t>
            </a:r>
            <a:r>
              <a:rPr lang="fr-FR" sz="1300" dirty="0"/>
              <a:t>: (niveau petit rangement / niveau moyen rangement) </a:t>
            </a:r>
            <a:r>
              <a:rPr lang="fr-FR" sz="1300" u="sng" dirty="0">
                <a:hlinkClick r:id="rId6"/>
              </a:rPr>
              <a:t>https://www.logicieleducatif.fr/maternelle/math/maternelle-ranger-du-plus-petit-au-plus-grand.php</a:t>
            </a:r>
            <a:r>
              <a:rPr lang="fr-FR" sz="1300" u="sng" dirty="0"/>
              <a:t> </a:t>
            </a:r>
            <a:endParaRPr lang="fr-FR" sz="1300" dirty="0"/>
          </a:p>
          <a:p>
            <a:pPr>
              <a:spcBef>
                <a:spcPts val="0"/>
              </a:spcBef>
            </a:pPr>
            <a:r>
              <a:rPr lang="fr-FR" sz="1300" dirty="0"/>
              <a:t> </a:t>
            </a:r>
            <a:r>
              <a:rPr lang="fr-FR" sz="1300" dirty="0" smtClean="0"/>
              <a:t>MS/GS </a:t>
            </a:r>
            <a:r>
              <a:rPr lang="fr-FR" sz="1300" dirty="0"/>
              <a:t>: (niveau grand rangement / niveau super rangement) </a:t>
            </a:r>
            <a:r>
              <a:rPr lang="fr-FR" sz="1300" u="sng" dirty="0">
                <a:hlinkClick r:id="rId6"/>
              </a:rPr>
              <a:t>https://www.logicieleducatif.fr/maternelle/math/maternelle-ranger-du-plus-petit-au-plus-grand.php</a:t>
            </a:r>
            <a:r>
              <a:rPr lang="fr-FR" sz="1300" u="sng" dirty="0"/>
              <a:t> </a:t>
            </a:r>
            <a:endParaRPr lang="fr-FR" sz="1300" u="sng" dirty="0" smtClean="0"/>
          </a:p>
          <a:p>
            <a:pPr>
              <a:spcBef>
                <a:spcPts val="0"/>
              </a:spcBef>
            </a:pPr>
            <a:r>
              <a:rPr lang="en-US" sz="1300" dirty="0"/>
              <a:t>MS </a:t>
            </a:r>
            <a:r>
              <a:rPr lang="en-US" sz="1300" u="sng" dirty="0">
                <a:hlinkClick r:id="rId7"/>
              </a:rPr>
              <a:t>http://jeux.lulu.pagesperso-orange.fr/html/train/trainA1.htm</a:t>
            </a:r>
            <a:r>
              <a:rPr lang="fr-FR" sz="1300" dirty="0"/>
              <a:t/>
            </a:r>
            <a:br>
              <a:rPr lang="fr-FR" sz="1300" dirty="0"/>
            </a:br>
            <a:r>
              <a:rPr lang="en-US" sz="1300" u="sng" dirty="0">
                <a:hlinkClick r:id="rId8"/>
              </a:rPr>
              <a:t>http://jeux.lulu.pagesperso-orange.fr/html/associat/combien1.htm</a:t>
            </a:r>
            <a:r>
              <a:rPr lang="en-US" sz="1300" u="sng" dirty="0" smtClean="0">
                <a:hlinkClick r:id="rId8"/>
              </a:rPr>
              <a:t>#</a:t>
            </a:r>
            <a:endParaRPr lang="en-US" sz="1300" u="sng" dirty="0" smtClean="0"/>
          </a:p>
          <a:p>
            <a:pPr>
              <a:spcBef>
                <a:spcPts val="0"/>
              </a:spcBef>
            </a:pPr>
            <a:r>
              <a:rPr lang="en-US" sz="1300" dirty="0" smtClean="0"/>
              <a:t>GS </a:t>
            </a:r>
            <a:r>
              <a:rPr lang="en-US" sz="1300" u="sng" dirty="0">
                <a:hlinkClick r:id="rId9"/>
              </a:rPr>
              <a:t>http://jeux.lulu.pagesperso-orange.fr/html/train/trainC1.htm</a:t>
            </a:r>
            <a:r>
              <a:rPr lang="fr-FR" sz="1300" dirty="0"/>
              <a:t/>
            </a:r>
            <a:br>
              <a:rPr lang="fr-FR" sz="1300" dirty="0"/>
            </a:br>
            <a:r>
              <a:rPr lang="en-US" sz="1300" u="sng" dirty="0">
                <a:hlinkClick r:id="rId10"/>
              </a:rPr>
              <a:t>http://jeux.lulu.pagesperso-orange.fr/html/nbcompte/compte01.htm#</a:t>
            </a:r>
            <a:r>
              <a:rPr lang="fr-FR" sz="1300" dirty="0"/>
              <a:t/>
            </a:r>
            <a:br>
              <a:rPr lang="fr-FR" sz="1300" dirty="0"/>
            </a:br>
            <a:endParaRPr lang="fr-FR" sz="13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300" b="1" dirty="0"/>
              <a:t>Écriture </a:t>
            </a:r>
          </a:p>
          <a:p>
            <a:pPr>
              <a:spcBef>
                <a:spcPts val="0"/>
              </a:spcBef>
            </a:pPr>
            <a:r>
              <a:rPr lang="fr-FR" sz="1300" dirty="0"/>
              <a:t>GS : écrire des </a:t>
            </a:r>
            <a:r>
              <a:rPr lang="fr-FR" sz="1300" dirty="0" smtClean="0"/>
              <a:t>petits mots en cursive (cf. annexe page 35)</a:t>
            </a:r>
            <a:endParaRPr lang="fr-FR" sz="1300" u="sng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3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300" b="1" dirty="0" smtClean="0">
                <a:solidFill>
                  <a:schemeClr val="tx2"/>
                </a:solidFill>
              </a:rPr>
              <a:t>Graphisme</a:t>
            </a:r>
            <a:r>
              <a:rPr lang="fr-FR" sz="1300" b="1" u="sng" dirty="0" smtClean="0">
                <a:solidFill>
                  <a:schemeClr val="tx2"/>
                </a:solidFill>
              </a:rPr>
              <a:t> </a:t>
            </a:r>
            <a:endParaRPr lang="fr-FR" sz="1300" b="1" u="sng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r-FR" sz="1300" dirty="0"/>
              <a:t>PS : tracer des </a:t>
            </a:r>
            <a:r>
              <a:rPr lang="fr-FR" sz="1300" dirty="0" smtClean="0"/>
              <a:t>lignes verticales (cf</a:t>
            </a:r>
            <a:r>
              <a:rPr lang="fr-FR" sz="1300" dirty="0"/>
              <a:t>. annexe page </a:t>
            </a:r>
            <a:r>
              <a:rPr lang="fr-FR" sz="1300" dirty="0" smtClean="0"/>
              <a:t>25)</a:t>
            </a:r>
          </a:p>
          <a:p>
            <a:pPr>
              <a:spcBef>
                <a:spcPts val="0"/>
              </a:spcBef>
            </a:pPr>
            <a:r>
              <a:rPr lang="fr-FR" sz="1300" dirty="0"/>
              <a:t>MS : tracer des </a:t>
            </a:r>
            <a:r>
              <a:rPr lang="fr-FR" sz="1300" dirty="0" smtClean="0"/>
              <a:t>vagues </a:t>
            </a:r>
            <a:r>
              <a:rPr lang="fr-FR" sz="1300" dirty="0"/>
              <a:t>(cf. annexe page </a:t>
            </a:r>
            <a:r>
              <a:rPr lang="fr-FR" sz="1300" dirty="0" smtClean="0"/>
              <a:t>29)</a:t>
            </a:r>
          </a:p>
          <a:p>
            <a:pPr>
              <a:spcBef>
                <a:spcPts val="0"/>
              </a:spcBef>
            </a:pPr>
            <a:r>
              <a:rPr lang="fr-FR" sz="1300" dirty="0"/>
              <a:t>GS : tracer des boucles </a:t>
            </a:r>
            <a:r>
              <a:rPr lang="fr-FR" sz="1300" dirty="0" smtClean="0"/>
              <a:t>envers </a:t>
            </a:r>
            <a:r>
              <a:rPr lang="fr-FR" sz="1300" dirty="0"/>
              <a:t>(cf. annexe page </a:t>
            </a:r>
            <a:r>
              <a:rPr lang="fr-FR" sz="1300" dirty="0" smtClean="0"/>
              <a:t>33)</a:t>
            </a:r>
            <a:endParaRPr lang="fr-FR" sz="1300" dirty="0"/>
          </a:p>
          <a:p>
            <a:pPr>
              <a:spcBef>
                <a:spcPts val="0"/>
              </a:spcBef>
            </a:pPr>
            <a:endParaRPr lang="fr-FR" sz="1300" b="1" dirty="0"/>
          </a:p>
          <a:p>
            <a:pPr>
              <a:spcBef>
                <a:spcPts val="0"/>
              </a:spcBef>
            </a:pPr>
            <a:endParaRPr lang="fr-FR" sz="13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300" b="1" dirty="0" smtClean="0"/>
              <a:t>Réaliser un objet technique</a:t>
            </a:r>
          </a:p>
          <a:p>
            <a:pPr lvl="5">
              <a:spcBef>
                <a:spcPts val="0"/>
              </a:spcBef>
            </a:pPr>
            <a:r>
              <a:rPr lang="fr-FR" sz="1300" dirty="0" smtClean="0"/>
              <a:t>MS / GS : à l’aide la fiche technique (cf. annexe page 22) </a:t>
            </a:r>
          </a:p>
          <a:p>
            <a:pPr>
              <a:spcBef>
                <a:spcPts val="0"/>
              </a:spcBef>
            </a:pPr>
            <a:endParaRPr lang="fr-FR" sz="13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300" b="1" dirty="0"/>
              <a:t>Planter des lentilles 	</a:t>
            </a:r>
            <a:endParaRPr lang="fr-FR" sz="1300" b="1" dirty="0" smtClean="0"/>
          </a:p>
          <a:p>
            <a:pPr lvl="7">
              <a:spcBef>
                <a:spcPts val="0"/>
              </a:spcBef>
            </a:pPr>
            <a:r>
              <a:rPr lang="fr-FR" sz="1300" dirty="0" smtClean="0"/>
              <a:t> </a:t>
            </a:r>
            <a:r>
              <a:rPr lang="fr-FR" sz="1300" dirty="0"/>
              <a:t>PS: observer la </a:t>
            </a:r>
            <a:r>
              <a:rPr lang="fr-FR" sz="1300" dirty="0" smtClean="0"/>
              <a:t>croissance</a:t>
            </a:r>
          </a:p>
          <a:p>
            <a:pPr lvl="7">
              <a:spcBef>
                <a:spcPts val="0"/>
              </a:spcBef>
            </a:pPr>
            <a:r>
              <a:rPr lang="fr-FR" sz="1300" dirty="0" smtClean="0"/>
              <a:t>MS </a:t>
            </a:r>
            <a:r>
              <a:rPr lang="fr-FR" sz="1300" dirty="0"/>
              <a:t>/ GS : Observer et dessiner la croissance</a:t>
            </a:r>
          </a:p>
          <a:p>
            <a:pPr>
              <a:spcBef>
                <a:spcPts val="0"/>
              </a:spcBef>
            </a:pPr>
            <a:endParaRPr lang="fr-FR" sz="1400" dirty="0" smtClean="0"/>
          </a:p>
          <a:p>
            <a:pPr>
              <a:spcBef>
                <a:spcPts val="0"/>
              </a:spcBef>
            </a:pPr>
            <a:endParaRPr lang="fr-FR" sz="1400" dirty="0"/>
          </a:p>
        </p:txBody>
      </p:sp>
      <p:pic>
        <p:nvPicPr>
          <p:cNvPr id="4" name="Image 3" descr="C:\Users\AUCLERT Séverine\Desktop\lentilles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5733256"/>
            <a:ext cx="1152128" cy="927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6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Jeudi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692696"/>
            <a:ext cx="11521280" cy="57606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Écouter des histoires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PS </a:t>
            </a:r>
            <a:r>
              <a:rPr lang="fr-FR" sz="1200" dirty="0"/>
              <a:t>: Toutes les couleurs (A. Sanders) </a:t>
            </a:r>
            <a:r>
              <a:rPr lang="fr-FR" sz="1200" u="sng" dirty="0">
                <a:hlinkClick r:id="rId2"/>
              </a:rPr>
              <a:t>https://</a:t>
            </a:r>
            <a:r>
              <a:rPr lang="fr-FR" sz="1200" u="sng" dirty="0" smtClean="0">
                <a:hlinkClick r:id="rId2"/>
              </a:rPr>
              <a:t>www.youtube.com/watch?v=uvZ7NacMkkg</a:t>
            </a:r>
            <a:endParaRPr lang="fr-FR" sz="1200" dirty="0"/>
          </a:p>
          <a:p>
            <a:pPr>
              <a:spcBef>
                <a:spcPts val="0"/>
              </a:spcBef>
            </a:pPr>
            <a:r>
              <a:rPr lang="fr-FR" sz="1200" dirty="0" smtClean="0"/>
              <a:t>MS </a:t>
            </a:r>
            <a:r>
              <a:rPr lang="fr-FR" sz="1200" dirty="0"/>
              <a:t>/ GS : La grosse faim de petit bonhomme (P. </a:t>
            </a:r>
            <a:r>
              <a:rPr lang="fr-FR" sz="1200" dirty="0" err="1"/>
              <a:t>Delye</a:t>
            </a:r>
            <a:r>
              <a:rPr lang="fr-FR" sz="1200" dirty="0"/>
              <a:t>)  </a:t>
            </a:r>
            <a:r>
              <a:rPr lang="fr-FR" sz="1200" u="sng" dirty="0">
                <a:hlinkClick r:id="rId3"/>
              </a:rPr>
              <a:t>https://</a:t>
            </a:r>
            <a:r>
              <a:rPr lang="fr-FR" sz="1200" u="sng" dirty="0" smtClean="0">
                <a:hlinkClick r:id="rId3"/>
              </a:rPr>
              <a:t>www.youtube.com/watch?v=XinWn3gwlYQ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r>
              <a:rPr lang="fr-FR" sz="1200" dirty="0"/>
              <a:t>GS: des histoires à écouter en podcast : </a:t>
            </a:r>
            <a:r>
              <a:rPr lang="fr-FR" sz="1200" u="sng" dirty="0">
                <a:hlinkClick r:id="rId4"/>
              </a:rPr>
              <a:t>https://podcast.ausha.co/la-grande-histoire-de-pomme-d-api</a:t>
            </a:r>
            <a:r>
              <a:rPr lang="fr-FR" sz="1200" dirty="0"/>
              <a:t> et </a:t>
            </a:r>
            <a:r>
              <a:rPr lang="fr-FR" sz="1200" u="sng" dirty="0">
                <a:hlinkClick r:id="rId5"/>
              </a:rPr>
              <a:t>https://</a:t>
            </a:r>
            <a:r>
              <a:rPr lang="fr-FR" sz="1200" u="sng" dirty="0" smtClean="0">
                <a:hlinkClick r:id="rId5"/>
              </a:rPr>
              <a:t>www.franceinter.fr/emissions/une-histoire-et-oli</a:t>
            </a:r>
            <a:endParaRPr lang="fr-FR" sz="1200" dirty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Jouer </a:t>
            </a:r>
            <a:r>
              <a:rPr lang="fr-FR" sz="1200" b="1" dirty="0"/>
              <a:t>à un jeu mathématique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PS </a:t>
            </a:r>
            <a:r>
              <a:rPr lang="fr-FR" sz="1200" dirty="0"/>
              <a:t>/ </a:t>
            </a:r>
            <a:r>
              <a:rPr lang="en-US" sz="1200" dirty="0"/>
              <a:t>MS / GS : </a:t>
            </a:r>
            <a:r>
              <a:rPr lang="en-US" sz="1200" u="sng" dirty="0">
                <a:hlinkClick r:id="rId6"/>
              </a:rPr>
              <a:t>http://jeux.lulu.pagesperso-orange.fr/html/rythmes/rythmSom.htm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en-US" sz="1200" u="sng" dirty="0">
                <a:hlinkClick r:id="rId7"/>
              </a:rPr>
              <a:t>http://jeux.lulu.pagesperso-orange.fr/html/algorith/algoSomm.htm</a:t>
            </a:r>
            <a:endParaRPr lang="fr-FR" sz="1200" u="sng" dirty="0"/>
          </a:p>
          <a:p>
            <a:pPr>
              <a:spcBef>
                <a:spcPts val="0"/>
              </a:spcBef>
            </a:pPr>
            <a:r>
              <a:rPr lang="fr-FR" sz="1200" dirty="0" smtClean="0"/>
              <a:t>MS </a:t>
            </a:r>
            <a:r>
              <a:rPr lang="fr-FR" sz="1200" dirty="0"/>
              <a:t>/ GS : </a:t>
            </a:r>
            <a:r>
              <a:rPr lang="fr-FR" sz="1200" dirty="0" err="1"/>
              <a:t>mémory</a:t>
            </a:r>
            <a:r>
              <a:rPr lang="fr-FR" sz="1200" dirty="0"/>
              <a:t> des nombres </a:t>
            </a:r>
            <a:r>
              <a:rPr lang="fr-FR" sz="1200" u="sng" dirty="0">
                <a:hlinkClick r:id="rId8"/>
              </a:rPr>
              <a:t>https://</a:t>
            </a:r>
            <a:r>
              <a:rPr lang="fr-FR" sz="1200" u="sng" dirty="0" smtClean="0">
                <a:hlinkClick r:id="rId8"/>
              </a:rPr>
              <a:t>www.logicieleducatif.fr/maternelle/eveil/memonombres_junior.php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MS</a:t>
            </a:r>
            <a:r>
              <a:rPr lang="fr-FR" sz="1200" dirty="0" smtClean="0"/>
              <a:t> : </a:t>
            </a:r>
            <a:r>
              <a:rPr lang="en-US" sz="1200" u="sng" dirty="0" smtClean="0">
                <a:hlinkClick r:id="rId9"/>
              </a:rPr>
              <a:t>http</a:t>
            </a:r>
            <a:r>
              <a:rPr lang="en-US" sz="1200" u="sng" dirty="0">
                <a:hlinkClick r:id="rId9"/>
              </a:rPr>
              <a:t>://jeux.lulu.pagesperso-orange.fr/html/lememe/memNb1.htm#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en-US" sz="1200" u="sng" dirty="0">
                <a:hlinkClick r:id="rId10"/>
              </a:rPr>
              <a:t>http://jeux.lulu.pagesperso-orange.fr/html/lememe/memMain1.htm</a:t>
            </a:r>
            <a:r>
              <a:rPr lang="en-US" sz="1200" u="sng" dirty="0" smtClean="0">
                <a:hlinkClick r:id="rId10"/>
              </a:rPr>
              <a:t>#</a:t>
            </a:r>
            <a:endParaRPr lang="en-US" sz="1200" u="sng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GS </a:t>
            </a:r>
            <a:r>
              <a:rPr lang="fr-FR" sz="1200" dirty="0" smtClean="0"/>
              <a:t>: </a:t>
            </a:r>
            <a:r>
              <a:rPr lang="en-US" sz="1200" u="sng" dirty="0" smtClean="0">
                <a:hlinkClick r:id="rId11"/>
              </a:rPr>
              <a:t>http</a:t>
            </a:r>
            <a:r>
              <a:rPr lang="en-US" sz="1200" u="sng" dirty="0">
                <a:hlinkClick r:id="rId11"/>
              </a:rPr>
              <a:t>://jeux.lulu.pagesperso-orange.fr/html/associat/combien2.htm#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en-US" sz="1200" u="sng" dirty="0">
                <a:hlinkClick r:id="rId12"/>
              </a:rPr>
              <a:t>http://jeux.lulu.pagesperso-orange.fr/html/lememe/memNbB1.htm#</a:t>
            </a:r>
            <a:endParaRPr lang="fr-FR" sz="1200" u="sng" dirty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Écriture </a:t>
            </a:r>
          </a:p>
          <a:p>
            <a:pPr>
              <a:spcBef>
                <a:spcPts val="0"/>
              </a:spcBef>
            </a:pPr>
            <a:r>
              <a:rPr lang="fr-FR" sz="1200" dirty="0"/>
              <a:t>GS : écrire des </a:t>
            </a:r>
            <a:r>
              <a:rPr lang="fr-FR" sz="1200" dirty="0" smtClean="0"/>
              <a:t>lettres  en cursive (cf</a:t>
            </a:r>
            <a:r>
              <a:rPr lang="fr-FR" sz="1200" dirty="0"/>
              <a:t>. annexe page </a:t>
            </a:r>
            <a:r>
              <a:rPr lang="fr-FR" sz="1200" dirty="0" smtClean="0"/>
              <a:t>34)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endParaRPr lang="fr-FR" sz="12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>
                <a:solidFill>
                  <a:schemeClr val="tx2"/>
                </a:solidFill>
              </a:rPr>
              <a:t>Graphisme</a:t>
            </a:r>
            <a:r>
              <a:rPr lang="fr-FR" sz="1200" b="1" u="sng" dirty="0" smtClean="0">
                <a:solidFill>
                  <a:schemeClr val="tx2"/>
                </a:solidFill>
              </a:rPr>
              <a:t> </a:t>
            </a:r>
            <a:endParaRPr lang="fr-FR" sz="1200" b="1" u="sng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r-FR" sz="1200" dirty="0"/>
              <a:t>PS : tracer des cercles (cf. annexe page </a:t>
            </a:r>
            <a:r>
              <a:rPr lang="fr-FR" sz="1200" dirty="0" smtClean="0"/>
              <a:t>26)</a:t>
            </a:r>
          </a:p>
          <a:p>
            <a:pPr>
              <a:spcBef>
                <a:spcPts val="0"/>
              </a:spcBef>
            </a:pPr>
            <a:r>
              <a:rPr lang="fr-FR" sz="1200" dirty="0"/>
              <a:t>MS : tracer des </a:t>
            </a:r>
            <a:r>
              <a:rPr lang="fr-FR" sz="1200" dirty="0" smtClean="0"/>
              <a:t>lignes brisées (cf</a:t>
            </a:r>
            <a:r>
              <a:rPr lang="fr-FR" sz="1200" dirty="0"/>
              <a:t>. annexe page </a:t>
            </a:r>
            <a:r>
              <a:rPr lang="fr-FR" sz="1200" dirty="0" smtClean="0"/>
              <a:t>30)</a:t>
            </a:r>
          </a:p>
          <a:p>
            <a:pPr>
              <a:spcBef>
                <a:spcPts val="0"/>
              </a:spcBef>
            </a:pPr>
            <a:endParaRPr lang="fr-FR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Autres</a:t>
            </a:r>
            <a:r>
              <a:rPr lang="fr-FR" sz="12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1300" dirty="0" smtClean="0"/>
              <a:t>Tableaux </a:t>
            </a:r>
            <a:r>
              <a:rPr lang="fr-FR" sz="1300" dirty="0"/>
              <a:t>à double entrée </a:t>
            </a:r>
            <a:r>
              <a:rPr lang="fr-FR" sz="1300" dirty="0" smtClean="0"/>
              <a:t> - MS </a:t>
            </a:r>
            <a:r>
              <a:rPr lang="fr-FR" sz="1300" dirty="0"/>
              <a:t>/ GS </a:t>
            </a:r>
            <a:r>
              <a:rPr lang="fr-FR" sz="1300" u="sng" dirty="0">
                <a:hlinkClick r:id="rId13"/>
              </a:rPr>
              <a:t>http://</a:t>
            </a:r>
            <a:r>
              <a:rPr lang="fr-FR" sz="1300" u="sng" dirty="0" smtClean="0">
                <a:hlinkClick r:id="rId13"/>
              </a:rPr>
              <a:t>jeux.lulu.pagesperso-orange.fr/html/tablDb/tdbSom.htm</a:t>
            </a:r>
            <a:endParaRPr lang="fr-FR" sz="1300" u="sng" dirty="0"/>
          </a:p>
          <a:p>
            <a:pPr lvl="6">
              <a:spcBef>
                <a:spcPts val="0"/>
              </a:spcBef>
            </a:pPr>
            <a:r>
              <a:rPr lang="fr-FR" sz="1300" dirty="0" smtClean="0"/>
              <a:t>Déplacements </a:t>
            </a:r>
            <a:r>
              <a:rPr lang="fr-FR" sz="1300" dirty="0"/>
              <a:t>sur quadrillage </a:t>
            </a:r>
            <a:r>
              <a:rPr lang="fr-FR" sz="1300" dirty="0" smtClean="0"/>
              <a:t>- MS </a:t>
            </a:r>
            <a:r>
              <a:rPr lang="fr-FR" sz="1300" dirty="0"/>
              <a:t>/ GS </a:t>
            </a:r>
            <a:r>
              <a:rPr lang="fr-FR" sz="1300" u="sng" dirty="0">
                <a:hlinkClick r:id="rId14"/>
              </a:rPr>
              <a:t>http://jeux.lulu.pagesperso-orange.fr/html/flvoyage/fleches4.htm#</a:t>
            </a:r>
            <a:r>
              <a:rPr lang="fr-FR" sz="1300" dirty="0"/>
              <a:t/>
            </a:r>
            <a:br>
              <a:rPr lang="fr-FR" sz="1300" dirty="0"/>
            </a:br>
            <a:r>
              <a:rPr lang="fr-FR" sz="1300" dirty="0" smtClean="0"/>
              <a:t>	</a:t>
            </a:r>
            <a:r>
              <a:rPr lang="fr-FR" sz="1300" u="sng" dirty="0" smtClean="0">
                <a:hlinkClick r:id="rId15"/>
              </a:rPr>
              <a:t>http</a:t>
            </a:r>
            <a:r>
              <a:rPr lang="fr-FR" sz="1300" u="sng" dirty="0">
                <a:hlinkClick r:id="rId15"/>
              </a:rPr>
              <a:t>://</a:t>
            </a:r>
            <a:r>
              <a:rPr lang="fr-FR" sz="1300" u="sng" dirty="0" smtClean="0">
                <a:hlinkClick r:id="rId15"/>
              </a:rPr>
              <a:t>jeux.lulu.pagesperso-orange.fr/html/girafe/girafSom.htm</a:t>
            </a:r>
            <a:endParaRPr lang="fr-FR" sz="1300" u="sng" dirty="0" smtClean="0"/>
          </a:p>
          <a:p>
            <a:pPr lvl="5">
              <a:spcBef>
                <a:spcPts val="0"/>
              </a:spcBef>
            </a:pPr>
            <a:r>
              <a:rPr lang="fr-FR" sz="1300" dirty="0"/>
              <a:t>Discrimination visuelle d’images </a:t>
            </a:r>
            <a:r>
              <a:rPr lang="fr-FR" sz="1300" dirty="0" smtClean="0"/>
              <a:t> - MS </a:t>
            </a:r>
            <a:r>
              <a:rPr lang="fr-FR" sz="1300" dirty="0"/>
              <a:t>/ GS </a:t>
            </a:r>
            <a:r>
              <a:rPr lang="fr-FR" sz="1300" u="sng" dirty="0">
                <a:hlinkClick r:id="rId16"/>
              </a:rPr>
              <a:t>http://jeux.lulu.pagesperso-orange.fr/html/assoMemo/2par2Som.htm</a:t>
            </a:r>
            <a:endParaRPr lang="fr-FR" sz="1300" u="sng" dirty="0" smtClean="0"/>
          </a:p>
          <a:p>
            <a:pPr marL="0" indent="0">
              <a:spcBef>
                <a:spcPts val="0"/>
              </a:spcBef>
              <a:buNone/>
            </a:pPr>
            <a:endParaRPr lang="fr-FR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Planter des lentilles / des graines (haricots, etc.)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                               </a:t>
            </a:r>
            <a:r>
              <a:rPr lang="fr-FR" sz="1200" dirty="0" smtClean="0"/>
              <a:t>    PS</a:t>
            </a:r>
            <a:r>
              <a:rPr lang="fr-FR" sz="1200" dirty="0"/>
              <a:t>: observer la croissance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                               </a:t>
            </a:r>
            <a:r>
              <a:rPr lang="fr-FR" sz="1200" dirty="0" smtClean="0"/>
              <a:t>    MS </a:t>
            </a:r>
            <a:r>
              <a:rPr lang="fr-FR" sz="1200" dirty="0"/>
              <a:t>/ GS : Observer et dessiner la croissance</a:t>
            </a:r>
          </a:p>
          <a:p>
            <a:pPr>
              <a:spcBef>
                <a:spcPts val="0"/>
              </a:spcBef>
            </a:pPr>
            <a:endParaRPr lang="fr-FR" dirty="0" smtClean="0"/>
          </a:p>
        </p:txBody>
      </p:sp>
      <p:pic>
        <p:nvPicPr>
          <p:cNvPr id="4" name="Image 3" descr="C:\Users\AUCLERT Séverine\Desktop\lentilles.jpg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5733256"/>
            <a:ext cx="1368152" cy="966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8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Vendredi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764704"/>
            <a:ext cx="11377264" cy="56886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Écouter des histoires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PS </a:t>
            </a:r>
            <a:r>
              <a:rPr lang="fr-FR" sz="1200" dirty="0"/>
              <a:t>: Bonne nuit petit monstre vert (E. Emberley) </a:t>
            </a:r>
            <a:r>
              <a:rPr lang="fr-FR" sz="1200" u="sng" dirty="0">
                <a:hlinkClick r:id="rId2"/>
              </a:rPr>
              <a:t>https://www.youtube.com/watch?v=KgdIl-ZWvy0</a:t>
            </a:r>
            <a:endParaRPr lang="fr-FR" sz="1200" dirty="0"/>
          </a:p>
          <a:p>
            <a:pPr>
              <a:spcBef>
                <a:spcPts val="0"/>
              </a:spcBef>
            </a:pPr>
            <a:r>
              <a:rPr lang="fr-FR" sz="1200" dirty="0"/>
              <a:t>MS / GS : C’est moi le plus fort  (M. Ramos) </a:t>
            </a:r>
            <a:r>
              <a:rPr lang="fr-FR" sz="1200" u="sng" dirty="0">
                <a:hlinkClick r:id="rId3"/>
              </a:rPr>
              <a:t>https://</a:t>
            </a:r>
            <a:r>
              <a:rPr lang="fr-FR" sz="1200" u="sng" dirty="0" smtClean="0">
                <a:hlinkClick r:id="rId3"/>
              </a:rPr>
              <a:t>www.youtube.com/watch?v=6F7pTcpZ7tc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r>
              <a:rPr lang="fr-FR" sz="1200" dirty="0"/>
              <a:t>GS: des histoires à écouter en podcast : </a:t>
            </a:r>
            <a:r>
              <a:rPr lang="fr-FR" sz="1200" u="sng" dirty="0">
                <a:hlinkClick r:id="rId4"/>
              </a:rPr>
              <a:t>https://podcast.ausha.co/la-grande-histoire-de-pomme-d-api</a:t>
            </a:r>
            <a:r>
              <a:rPr lang="fr-FR" sz="1200" dirty="0"/>
              <a:t> et </a:t>
            </a:r>
            <a:r>
              <a:rPr lang="fr-FR" sz="1200" u="sng" dirty="0">
                <a:hlinkClick r:id="rId5"/>
              </a:rPr>
              <a:t>https://www.franceinter.fr/emissions/une-histoire-et-oli</a:t>
            </a:r>
            <a:endParaRPr lang="fr-FR" sz="1200" u="sng" dirty="0"/>
          </a:p>
          <a:p>
            <a:pPr marL="0" indent="0">
              <a:spcBef>
                <a:spcPts val="0"/>
              </a:spcBef>
              <a:buNone/>
            </a:pPr>
            <a:endParaRPr lang="fr-FR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Jouer à un jeu mathématique</a:t>
            </a:r>
          </a:p>
          <a:p>
            <a:pPr>
              <a:spcBef>
                <a:spcPts val="0"/>
              </a:spcBef>
            </a:pPr>
            <a:r>
              <a:rPr lang="fr-FR" sz="1200" dirty="0"/>
              <a:t>PS : jeu de </a:t>
            </a:r>
            <a:r>
              <a:rPr lang="fr-FR" sz="1200" dirty="0" err="1"/>
              <a:t>kim</a:t>
            </a:r>
            <a:r>
              <a:rPr lang="fr-FR" sz="1200" dirty="0"/>
              <a:t> pour travailler la mémoire </a:t>
            </a:r>
            <a:r>
              <a:rPr lang="en-US" sz="1200" u="sng" dirty="0">
                <a:hlinkClick r:id="rId6"/>
              </a:rPr>
              <a:t>https://</a:t>
            </a:r>
            <a:r>
              <a:rPr lang="en-US" sz="1200" u="sng" dirty="0" smtClean="0">
                <a:hlinkClick r:id="rId6"/>
              </a:rPr>
              <a:t>www.logicieleducatif.fr/eveil/memoire_spatialisation/jeu-de-kim.php</a:t>
            </a:r>
            <a:endParaRPr lang="en-US" sz="1200" u="sng" dirty="0" smtClean="0"/>
          </a:p>
          <a:p>
            <a:pPr>
              <a:spcBef>
                <a:spcPts val="0"/>
              </a:spcBef>
            </a:pPr>
            <a:r>
              <a:rPr lang="fr-FR" sz="1200" dirty="0"/>
              <a:t>PS </a:t>
            </a:r>
            <a:r>
              <a:rPr lang="fr-FR" sz="1200" u="sng" dirty="0">
                <a:hlinkClick r:id="rId7"/>
              </a:rPr>
              <a:t>http://jeux.lulu.pagesperso-orange.fr/html/train/trainAA1.htm</a:t>
            </a:r>
            <a:endParaRPr lang="fr-FR" sz="1200" dirty="0"/>
          </a:p>
          <a:p>
            <a:pPr>
              <a:spcBef>
                <a:spcPts val="0"/>
              </a:spcBef>
            </a:pPr>
            <a:r>
              <a:rPr lang="fr-FR" sz="1200" dirty="0"/>
              <a:t>MS / GS : tableau à double entrée </a:t>
            </a:r>
            <a:r>
              <a:rPr lang="fr-FR" sz="1200" u="sng" dirty="0">
                <a:hlinkClick r:id="rId8"/>
              </a:rPr>
              <a:t>https://</a:t>
            </a:r>
            <a:r>
              <a:rPr lang="fr-FR" sz="1200" u="sng" dirty="0" smtClean="0">
                <a:hlinkClick r:id="rId8"/>
              </a:rPr>
              <a:t>www.logicieleducatif.fr/eveil/memoire_spatialisation/tableau-a-double-entree.php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endParaRPr lang="fr-FR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/>
              <a:t>Écriture 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GS </a:t>
            </a:r>
            <a:r>
              <a:rPr lang="fr-FR" sz="1200" dirty="0"/>
              <a:t>: écrire des petits mots en cursive (cf. annexe </a:t>
            </a:r>
            <a:r>
              <a:rPr lang="fr-FR" sz="1200" dirty="0" smtClean="0"/>
              <a:t>pages 35 à 37)</a:t>
            </a:r>
            <a:endParaRPr lang="fr-FR" sz="1200" u="sng" dirty="0"/>
          </a:p>
          <a:p>
            <a:pPr marL="0" indent="0">
              <a:spcBef>
                <a:spcPts val="0"/>
              </a:spcBef>
              <a:buNone/>
            </a:pPr>
            <a:endParaRPr lang="fr-FR" sz="12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>
                <a:solidFill>
                  <a:schemeClr val="tx2"/>
                </a:solidFill>
              </a:rPr>
              <a:t>Graphisme</a:t>
            </a:r>
            <a:r>
              <a:rPr lang="fr-FR" sz="1200" b="1" u="sng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fr-FR" sz="1200" dirty="0"/>
              <a:t>PS : tracer des cercles </a:t>
            </a:r>
            <a:r>
              <a:rPr lang="fr-FR" sz="1200" dirty="0" smtClean="0"/>
              <a:t>concentriques (cf</a:t>
            </a:r>
            <a:r>
              <a:rPr lang="fr-FR" sz="1200" dirty="0"/>
              <a:t>. annexe page </a:t>
            </a:r>
            <a:r>
              <a:rPr lang="fr-FR" sz="1200" dirty="0" smtClean="0"/>
              <a:t>27)</a:t>
            </a:r>
          </a:p>
          <a:p>
            <a:pPr>
              <a:spcBef>
                <a:spcPts val="0"/>
              </a:spcBef>
            </a:pPr>
            <a:r>
              <a:rPr lang="fr-FR" sz="1200" dirty="0"/>
              <a:t>MS : tracer des </a:t>
            </a:r>
            <a:r>
              <a:rPr lang="fr-FR" sz="1200" dirty="0" smtClean="0"/>
              <a:t>créneaux (cf</a:t>
            </a:r>
            <a:r>
              <a:rPr lang="fr-FR" sz="1200" dirty="0"/>
              <a:t>. annexe page </a:t>
            </a:r>
            <a:r>
              <a:rPr lang="fr-FR" sz="1200" dirty="0" smtClean="0"/>
              <a:t>31)</a:t>
            </a: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endParaRPr lang="fr-FR" sz="1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Autres</a:t>
            </a:r>
          </a:p>
          <a:p>
            <a:pPr>
              <a:spcBef>
                <a:spcPts val="0"/>
              </a:spcBef>
            </a:pPr>
            <a:r>
              <a:rPr lang="fr-FR" sz="1200" dirty="0" smtClean="0"/>
              <a:t>Retrouver </a:t>
            </a:r>
            <a:r>
              <a:rPr lang="fr-FR" sz="1200" dirty="0"/>
              <a:t>la même couleur</a:t>
            </a:r>
            <a:br>
              <a:rPr lang="fr-FR" sz="1200" dirty="0"/>
            </a:br>
            <a:r>
              <a:rPr lang="fr-FR" sz="1200" dirty="0"/>
              <a:t>PS : </a:t>
            </a:r>
            <a:r>
              <a:rPr lang="fr-FR" sz="1200" u="sng" dirty="0">
                <a:hlinkClick r:id="rId9"/>
              </a:rPr>
              <a:t>http://jeux.lulu.pagesperso-orange.fr/html/lememe/memT1.htm</a:t>
            </a:r>
            <a:r>
              <a:rPr lang="fr-FR" sz="1200" u="sng" dirty="0" smtClean="0">
                <a:hlinkClick r:id="rId9"/>
              </a:rPr>
              <a:t>#</a:t>
            </a:r>
            <a:endParaRPr lang="fr-FR" sz="1200" u="sng" dirty="0" smtClean="0"/>
          </a:p>
          <a:p>
            <a:pPr>
              <a:spcBef>
                <a:spcPts val="0"/>
              </a:spcBef>
            </a:pPr>
            <a:r>
              <a:rPr lang="fr-FR" sz="1200" dirty="0"/>
              <a:t>Puzzles </a:t>
            </a:r>
            <a:br>
              <a:rPr lang="fr-FR" sz="1200" dirty="0"/>
            </a:br>
            <a:r>
              <a:rPr lang="fr-FR" sz="1200" dirty="0"/>
              <a:t>PS </a:t>
            </a:r>
            <a:r>
              <a:rPr lang="fr-FR" sz="1200" u="sng" dirty="0">
                <a:hlinkClick r:id="rId10"/>
              </a:rPr>
              <a:t>http://jeux.lulu.pagesperso-orange.fr/html/dipuzz2/puzzlesV.htm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en-US" sz="1200" dirty="0"/>
              <a:t>MS / GS : </a:t>
            </a:r>
            <a:r>
              <a:rPr lang="en-US" sz="1200" u="sng" dirty="0">
                <a:hlinkClick r:id="rId11"/>
              </a:rPr>
              <a:t>http://</a:t>
            </a:r>
            <a:r>
              <a:rPr lang="en-US" sz="1200" u="sng" dirty="0" smtClean="0">
                <a:hlinkClick r:id="rId11"/>
              </a:rPr>
              <a:t>jeux.lulu.pagesperso-orange.fr/html/dipuzzle/puzzles.htm</a:t>
            </a:r>
            <a:endParaRPr lang="en-US" sz="1200" u="sng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Réaliser un gâteau</a:t>
            </a:r>
          </a:p>
          <a:p>
            <a:pPr lvl="5">
              <a:spcBef>
                <a:spcPts val="0"/>
              </a:spcBef>
            </a:pPr>
            <a:r>
              <a:rPr lang="fr-FR" sz="1300" dirty="0" smtClean="0"/>
              <a:t>PS </a:t>
            </a:r>
            <a:r>
              <a:rPr lang="fr-FR" sz="1300" dirty="0"/>
              <a:t>/ MS / </a:t>
            </a:r>
            <a:r>
              <a:rPr lang="fr-FR" sz="1300" dirty="0" smtClean="0"/>
              <a:t>GS: cf. recette en annexe p23</a:t>
            </a:r>
            <a:endParaRPr lang="fr-FR" sz="1300" dirty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fr-FR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b="1" dirty="0" smtClean="0"/>
              <a:t>Planter </a:t>
            </a:r>
            <a:r>
              <a:rPr lang="fr-FR" sz="1200" b="1" dirty="0"/>
              <a:t>des lentilles / des graines (haricots, </a:t>
            </a:r>
            <a:r>
              <a:rPr lang="fr-FR" sz="1200" b="1" dirty="0" smtClean="0"/>
              <a:t>etc.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 smtClean="0"/>
              <a:t>PS</a:t>
            </a:r>
            <a:r>
              <a:rPr lang="fr-FR" sz="1200" dirty="0"/>
              <a:t>: observer la croissance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</a:t>
            </a:r>
            <a:r>
              <a:rPr lang="fr-FR" sz="1200" dirty="0"/>
              <a:t>MS / GS : Observer et dessiner la </a:t>
            </a:r>
            <a:r>
              <a:rPr lang="fr-FR" sz="1200" dirty="0" smtClean="0"/>
              <a:t>croissance</a:t>
            </a:r>
          </a:p>
          <a:p>
            <a:pPr algn="ctr">
              <a:spcBef>
                <a:spcPts val="0"/>
              </a:spcBef>
            </a:pPr>
            <a:endParaRPr lang="fr-FR" sz="1400" u="sng" dirty="0" smtClean="0"/>
          </a:p>
          <a:p>
            <a:pPr>
              <a:spcBef>
                <a:spcPts val="0"/>
              </a:spcBef>
            </a:pPr>
            <a:endParaRPr lang="fr-FR" sz="1400" dirty="0"/>
          </a:p>
        </p:txBody>
      </p:sp>
      <p:pic>
        <p:nvPicPr>
          <p:cNvPr id="4" name="Image 3" descr="C:\Users\AUCLERT Séverine\Desktop\lentilles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5777880"/>
            <a:ext cx="122413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4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544" y="332656"/>
            <a:ext cx="8229600" cy="5544616"/>
          </a:xfrm>
        </p:spPr>
        <p:txBody>
          <a:bodyPr>
            <a:noAutofit/>
          </a:bodyPr>
          <a:lstStyle/>
          <a:p>
            <a:r>
              <a:rPr lang="fr-FR" sz="1800" b="1" u="sng" dirty="0"/>
              <a:t>Des liens pour chanter avec les enfants</a:t>
            </a:r>
          </a:p>
          <a:p>
            <a:pPr marL="0" indent="0">
              <a:buNone/>
            </a:pPr>
            <a:r>
              <a:rPr lang="fr-FR" sz="1800" dirty="0"/>
              <a:t>	- L’empereur sa femme et le p’tit prince </a:t>
            </a:r>
            <a:r>
              <a:rPr lang="fr-FR" sz="1800" u="sng" dirty="0">
                <a:hlinkClick r:id="rId2"/>
              </a:rPr>
              <a:t>https://www.youtube.com/watch?v=yh28s9suv08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	- Pirouette cacahuète </a:t>
            </a:r>
            <a:r>
              <a:rPr lang="fr-FR" sz="1800" u="sng" dirty="0">
                <a:hlinkClick r:id="rId3"/>
              </a:rPr>
              <a:t>https://www.youtube.com/watch?v=KdHDmHcVVv0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	- Ils étaient 5 dans le nid </a:t>
            </a:r>
            <a:r>
              <a:rPr lang="fr-FR" sz="1800" u="sng" dirty="0">
                <a:hlinkClick r:id="rId4"/>
              </a:rPr>
              <a:t>https://www.youtube.com/watch?v=VHch4uwaXfM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	- Dans la ferme de Mathurin </a:t>
            </a:r>
            <a:r>
              <a:rPr lang="fr-FR" sz="1800" u="sng" dirty="0">
                <a:hlinkClick r:id="rId5"/>
              </a:rPr>
              <a:t>https://www.youtube.com/watch?v=WFf_tt4xZFA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	- Alouette, gentille alouette </a:t>
            </a:r>
            <a:r>
              <a:rPr lang="fr-FR" sz="1800" u="sng" dirty="0">
                <a:hlinkClick r:id="rId6"/>
              </a:rPr>
              <a:t>https://www.youtube.com/watch?v=Q5tyhuy7Lq8</a:t>
            </a:r>
            <a:endParaRPr lang="fr-FR" sz="1800" u="sng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639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Conseils aux parents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/>
              <a:t>Lecture</a:t>
            </a:r>
          </a:p>
          <a:p>
            <a:pPr marL="0" indent="0" algn="ctr">
              <a:buNone/>
            </a:pPr>
            <a:r>
              <a:rPr lang="fr-FR" dirty="0" smtClean="0"/>
              <a:t>Ouvrir les liens pour écouter et regarder les albums </a:t>
            </a:r>
          </a:p>
          <a:p>
            <a:r>
              <a:rPr lang="fr-FR" u="sng" dirty="0" smtClean="0"/>
              <a:t>Poser </a:t>
            </a:r>
            <a:r>
              <a:rPr lang="fr-FR" u="sng" dirty="0"/>
              <a:t>des questions simples</a:t>
            </a: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 smtClean="0"/>
              <a:t>	- Quels </a:t>
            </a:r>
            <a:r>
              <a:rPr lang="fr-FR" dirty="0"/>
              <a:t>sont les personnages de cette histoire ? </a:t>
            </a:r>
            <a:r>
              <a:rPr lang="fr-FR" dirty="0" smtClean="0"/>
              <a:t>L’enfant </a:t>
            </a:r>
            <a:r>
              <a:rPr lang="fr-FR" dirty="0"/>
              <a:t>peut répondre à l’oral ou l’adulte peut lui proposer de désigner sur des images les personnages de l’histoire parmi plusieurs. </a:t>
            </a:r>
            <a:r>
              <a:rPr lang="fr-FR" dirty="0" smtClean="0"/>
              <a:t>Possibilité </a:t>
            </a:r>
            <a:r>
              <a:rPr lang="fr-FR" dirty="0"/>
              <a:t>d’utiliser une marotte pour aider l’enfant à </a:t>
            </a:r>
            <a:r>
              <a:rPr lang="fr-FR" dirty="0" smtClean="0"/>
              <a:t>s’exprimer</a:t>
            </a:r>
          </a:p>
          <a:p>
            <a:pPr marL="0" indent="0">
              <a:buNone/>
            </a:pPr>
            <a:r>
              <a:rPr lang="fr-FR" dirty="0" smtClean="0"/>
              <a:t>	- Que </a:t>
            </a:r>
            <a:r>
              <a:rPr lang="fr-FR" dirty="0"/>
              <a:t>font les personnages dans cette histoire 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Jeux mathématiques </a:t>
            </a:r>
            <a:r>
              <a:rPr lang="fr-FR" dirty="0" smtClean="0"/>
              <a:t>: ouvrir les liens ou réaliser les jeux fournis en annexe</a:t>
            </a:r>
          </a:p>
          <a:p>
            <a:endParaRPr lang="fr-FR" dirty="0" smtClean="0"/>
          </a:p>
          <a:p>
            <a:r>
              <a:rPr lang="fr-FR" b="1" dirty="0" smtClean="0"/>
              <a:t>Graphisme </a:t>
            </a:r>
            <a:r>
              <a:rPr lang="fr-FR" b="1" dirty="0"/>
              <a:t>Piste </a:t>
            </a:r>
            <a:r>
              <a:rPr lang="fr-FR" b="1" dirty="0" smtClean="0"/>
              <a:t>graphique</a:t>
            </a:r>
            <a:r>
              <a:rPr lang="fr-FR" dirty="0" smtClean="0"/>
              <a:t>: ouvrir les liens ou réaliser les modèles fournis en annexe </a:t>
            </a:r>
            <a:endParaRPr lang="fr-FR" dirty="0"/>
          </a:p>
          <a:p>
            <a:r>
              <a:rPr lang="fr-FR" u="sng" dirty="0">
                <a:hlinkClick r:id="rId2"/>
              </a:rPr>
              <a:t>https://www.fiche-maternelle.com/lettres-pistes-graphiques.html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/>
              <a:t>É</a:t>
            </a:r>
            <a:r>
              <a:rPr lang="fr-FR" b="1" dirty="0" smtClean="0"/>
              <a:t>criture </a:t>
            </a:r>
            <a:r>
              <a:rPr lang="fr-FR" dirty="0"/>
              <a:t>:ouvrir les liens ou réaliser les </a:t>
            </a:r>
            <a:r>
              <a:rPr lang="fr-FR" dirty="0" smtClean="0"/>
              <a:t>modèles </a:t>
            </a:r>
            <a:r>
              <a:rPr lang="fr-FR" dirty="0"/>
              <a:t>fournis en annexe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9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www.w3.org/XML/1998/namespace"/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a4f35948-e619-41b3-aa29-22878b09cfd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555</TotalTime>
  <Words>901</Words>
  <Application>Microsoft Office PowerPoint</Application>
  <PresentationFormat>Personnalisé</PresentationFormat>
  <Paragraphs>204</Paragraphs>
  <Slides>37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Enfants amis 16 x 9</vt:lpstr>
      <vt:lpstr>L’école à la maison grâce à la plateforme: Et des pochettes écoles </vt:lpstr>
      <vt:lpstr>Présentation PowerPoint</vt:lpstr>
      <vt:lpstr>Présentation PowerPoint</vt:lpstr>
      <vt:lpstr>Le lundi </vt:lpstr>
      <vt:lpstr>Mardi </vt:lpstr>
      <vt:lpstr>Jeudi</vt:lpstr>
      <vt:lpstr>Vendredi </vt:lpstr>
      <vt:lpstr>Présentation PowerPoint</vt:lpstr>
      <vt:lpstr>Conseils aux parents  </vt:lpstr>
      <vt:lpstr>Annexes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Composer et décomposer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recette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Eléments didactiques pour construire le nombre en maternelle</dc:title>
  <dc:creator>TALAMONI Annie</dc:creator>
  <cp:lastModifiedBy>ien stains</cp:lastModifiedBy>
  <cp:revision>56</cp:revision>
  <dcterms:created xsi:type="dcterms:W3CDTF">2020-02-25T12:27:00Z</dcterms:created>
  <dcterms:modified xsi:type="dcterms:W3CDTF">2020-03-12T08:06:03Z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